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8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179"/>
    <p:restoredTop sz="94574"/>
  </p:normalViewPr>
  <p:slideViewPr>
    <p:cSldViewPr snapToGrid="0" snapToObjects="1">
      <p:cViewPr varScale="1">
        <p:scale>
          <a:sx n="112" d="100"/>
          <a:sy n="112" d="100"/>
        </p:scale>
        <p:origin x="138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2FA602-124C-E041-AE14-C5DA25B1F1E6}" type="datetimeFigureOut">
              <a:rPr lang="fr-FR" smtClean="0"/>
              <a:t>19/06/2018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293391-3D72-E84B-A09B-30EC1ADFE6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747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3A4614-2E4C-6C45-9F15-94A5093B16DE}" type="slidenum">
              <a:rPr lang="fr-FR" smtClean="0">
                <a:solidFill>
                  <a:prstClr val="black"/>
                </a:solidFill>
              </a:rPr>
              <a:pPr/>
              <a:t>1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286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6/19/2018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605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9FD0C-5451-4CA0-86AF-E70AE3279989}" type="datetimeFigureOut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6/19/2018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64196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9FD0C-5451-4CA0-86AF-E70AE3279989}" type="datetimeFigureOut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6/19/2018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62264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defTabSz="457200"/>
            <a:r>
              <a:rPr lang="en-US" sz="8000" dirty="0">
                <a:solidFill>
                  <a:srgbClr val="6F6F6F"/>
                </a:soli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457200"/>
            <a:r>
              <a:rPr lang="en-US" sz="8000" dirty="0">
                <a:solidFill>
                  <a:srgbClr val="6F6F6F"/>
                </a:soli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9FD0C-5451-4CA0-86AF-E70AE3279989}" type="datetimeFigureOut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6/19/2018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993603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9FD0C-5451-4CA0-86AF-E70AE3279989}" type="datetimeFigureOut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6/19/2018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53467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defTabSz="457200"/>
            <a:r>
              <a:rPr lang="en-US" sz="8000" dirty="0">
                <a:solidFill>
                  <a:srgbClr val="6F6F6F"/>
                </a:soli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457200"/>
            <a:r>
              <a:rPr lang="en-US" sz="8000" dirty="0">
                <a:solidFill>
                  <a:srgbClr val="6F6F6F"/>
                </a:soli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 smtClean="0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9FD0C-5451-4CA0-86AF-E70AE3279989}" type="datetimeFigureOut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6/19/2018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488969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 smtClean="0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9FD0C-5451-4CA0-86AF-E70AE3279989}" type="datetimeFigureOut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6/19/2018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854564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3E54A-A8CA-48C1-9504-691B58049D29}" type="datetimeFigureOut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6/19/2018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2402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6C806-BBF7-471C-9527-881CE2266695}" type="datetimeFigureOut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6/19/2018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9242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94063-DF36-4330-A365-08DA1FA5B7D6}" type="datetimeFigureOut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6/19/2018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238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A7C6C-0F39-4D70-8E8D-FE5B9C95FA73}" type="datetimeFigureOut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6/19/2018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261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FA4AC-08CC-42CE-BD01-C191750A04EC}" type="datetimeFigureOut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6/19/2018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040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7A723-92A7-435B-B681-F25B092FEFEB}" type="datetimeFigureOut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6/19/2018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9769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70639-886C-4FCF-9EAB-ABB5DA3F3F4A}" type="datetimeFigureOut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6/19/2018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859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30651-31F4-45D2-98AE-A2108F41BC07}" type="datetimeFigureOut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6/19/2018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6339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3789A-C914-4DB1-8815-80B5EC7335C5}" type="datetimeFigureOut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6/19/2018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3800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5E6440AA-91A0-436F-8FDB-C0F939DCAE21}" type="datetimeFigureOut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6/19/2018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4FAB73BC-B049-4115-A692-8D63A059BFB8}" type="slidenum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89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pPr defTabSz="457200"/>
            <a:fld id="{0E59FD0C-5451-4CA0-86AF-E70AE3279989}" type="datetimeFigureOut">
              <a:rPr lang="en-US" smtClean="0">
                <a:solidFill>
                  <a:prstClr val="white">
                    <a:lumMod val="75000"/>
                  </a:prstClr>
                </a:solidFill>
              </a:rPr>
              <a:pPr defTabSz="457200"/>
              <a:t>6/19/2018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pPr defTabSz="457200"/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pPr defTabSz="457200"/>
            <a:fld id="{4FAB73BC-B049-4115-A692-8D63A059BFB8}" type="slidenum">
              <a:rPr lang="en-US" smtClean="0">
                <a:solidFill>
                  <a:prstClr val="white">
                    <a:lumMod val="75000"/>
                  </a:prstClr>
                </a:solidFill>
              </a:rPr>
              <a:pPr defTabSz="457200"/>
              <a:t>‹N°›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4706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5.png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2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3868" y="5503608"/>
            <a:ext cx="2288264" cy="1169557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0" y="6251088"/>
            <a:ext cx="12192000" cy="307777"/>
          </a:xfrm>
          <a:prstGeom prst="rect">
            <a:avLst/>
          </a:prstGeom>
          <a:noFill/>
          <a:ln>
            <a:noFill/>
          </a:ln>
          <a:effectLst>
            <a:reflection endPos="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ctr" defTabSz="457200"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100000"/>
            </a:pPr>
            <a:r>
              <a:rPr lang="fr-FR" sz="14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outerShdw blurRad="12700" dist="38100" dir="2700000" algn="tl" rotWithShape="0">
                    <a:prstClr val="black">
                      <a:lumMod val="50000"/>
                    </a:prstClr>
                  </a:outerShdw>
                </a:effectLst>
              </a:rPr>
              <a:t>EPU ORTHOWEST FERME DU MANET JUIN 2018</a:t>
            </a:r>
          </a:p>
        </p:txBody>
      </p:sp>
      <p:sp>
        <p:nvSpPr>
          <p:cNvPr id="6" name="Titre 1"/>
          <p:cNvSpPr>
            <a:spLocks noGrp="1"/>
          </p:cNvSpPr>
          <p:nvPr>
            <p:ph type="ctrTitle"/>
          </p:nvPr>
        </p:nvSpPr>
        <p:spPr>
          <a:xfrm>
            <a:off x="1100051" y="-3676"/>
            <a:ext cx="10058400" cy="2688817"/>
          </a:xfrm>
        </p:spPr>
        <p:txBody>
          <a:bodyPr/>
          <a:lstStyle/>
          <a:p>
            <a:pPr algn="ctr"/>
            <a:r>
              <a:rPr lang="fr-FR" b="1" dirty="0" smtClean="0"/>
              <a:t>La prothèse d’épaule</a:t>
            </a:r>
            <a:endParaRPr lang="fr-FR" b="1" dirty="0"/>
          </a:p>
        </p:txBody>
      </p:sp>
      <p:sp>
        <p:nvSpPr>
          <p:cNvPr id="7" name="Sous-titre 2"/>
          <p:cNvSpPr>
            <a:spLocks noGrp="1"/>
          </p:cNvSpPr>
          <p:nvPr>
            <p:ph type="subTitle" idx="1"/>
          </p:nvPr>
        </p:nvSpPr>
        <p:spPr>
          <a:xfrm>
            <a:off x="1066800" y="3286847"/>
            <a:ext cx="10058400" cy="2590501"/>
          </a:xfrm>
        </p:spPr>
        <p:txBody>
          <a:bodyPr>
            <a:normAutofit/>
          </a:bodyPr>
          <a:lstStyle/>
          <a:p>
            <a:r>
              <a:rPr lang="fr-FR" dirty="0" smtClean="0"/>
              <a:t>Dr </a:t>
            </a:r>
            <a:r>
              <a:rPr lang="fr-FR" dirty="0" smtClean="0"/>
              <a:t>David ZBILI</a:t>
            </a:r>
          </a:p>
          <a:p>
            <a:r>
              <a:rPr lang="fr-FR" dirty="0" smtClean="0"/>
              <a:t>Dr François BRUCHOU</a:t>
            </a:r>
          </a:p>
          <a:p>
            <a:r>
              <a:rPr lang="fr-FR" dirty="0" smtClean="0"/>
              <a:t>Dr Xavier DELPIT</a:t>
            </a:r>
          </a:p>
          <a:p>
            <a:r>
              <a:rPr lang="fr-FR" dirty="0" smtClean="0"/>
              <a:t>Dr Julien DERANLOT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31149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1468755" y="1737360"/>
            <a:ext cx="6589395" cy="5543861"/>
          </a:xfrm>
        </p:spPr>
        <p:txBody>
          <a:bodyPr>
            <a:normAutofit fontScale="92500" lnSpcReduction="20000"/>
          </a:bodyPr>
          <a:lstStyle/>
          <a:p>
            <a:r>
              <a:rPr lang="fr-FR" dirty="0" smtClean="0">
                <a:solidFill>
                  <a:srgbClr val="00B0F0"/>
                </a:solidFill>
              </a:rPr>
              <a:t>Principes :</a:t>
            </a:r>
          </a:p>
          <a:p>
            <a:pPr lvl="1"/>
            <a:r>
              <a:rPr lang="fr-FR" dirty="0" err="1" smtClean="0">
                <a:solidFill>
                  <a:srgbClr val="00B0F0"/>
                </a:solidFill>
              </a:rPr>
              <a:t>Médialisation</a:t>
            </a:r>
            <a:r>
              <a:rPr lang="fr-FR" dirty="0" smtClean="0">
                <a:solidFill>
                  <a:srgbClr val="00B0F0"/>
                </a:solidFill>
              </a:rPr>
              <a:t> du centre de rotation de l’épaule</a:t>
            </a:r>
          </a:p>
          <a:p>
            <a:pPr lvl="1"/>
            <a:r>
              <a:rPr lang="fr-FR" dirty="0" smtClean="0">
                <a:solidFill>
                  <a:srgbClr val="00B0F0"/>
                </a:solidFill>
              </a:rPr>
              <a:t>Diminution des contraintes sur la glène</a:t>
            </a:r>
          </a:p>
          <a:p>
            <a:pPr lvl="1"/>
            <a:r>
              <a:rPr lang="fr-FR" dirty="0" smtClean="0">
                <a:solidFill>
                  <a:srgbClr val="00B0F0"/>
                </a:solidFill>
              </a:rPr>
              <a:t>Augmenter le bras de levier du deltoïde</a:t>
            </a:r>
          </a:p>
          <a:p>
            <a:pPr lvl="1"/>
            <a:r>
              <a:rPr lang="fr-FR" dirty="0">
                <a:solidFill>
                  <a:srgbClr val="00B0F0"/>
                </a:solidFill>
              </a:rPr>
              <a:t>Transforme une articulation non contrainte en articulation semi </a:t>
            </a:r>
            <a:r>
              <a:rPr lang="fr-FR" dirty="0" smtClean="0">
                <a:solidFill>
                  <a:srgbClr val="00B0F0"/>
                </a:solidFill>
              </a:rPr>
              <a:t>contrainte</a:t>
            </a:r>
          </a:p>
          <a:p>
            <a:pPr lvl="1"/>
            <a:endParaRPr lang="fr-FR" dirty="0" smtClean="0">
              <a:solidFill>
                <a:srgbClr val="00B0F0"/>
              </a:solidFill>
            </a:endParaRPr>
          </a:p>
          <a:p>
            <a:r>
              <a:rPr lang="fr-FR" dirty="0" smtClean="0"/>
              <a:t>Indications :</a:t>
            </a:r>
          </a:p>
          <a:p>
            <a:pPr lvl="1"/>
            <a:r>
              <a:rPr lang="fr-FR" dirty="0" smtClean="0"/>
              <a:t>Si atteinte des 2 surfaces articulaires</a:t>
            </a:r>
          </a:p>
          <a:p>
            <a:pPr lvl="1"/>
            <a:r>
              <a:rPr lang="fr-FR" dirty="0" smtClean="0"/>
              <a:t>Si coiffe non fonctionnelle</a:t>
            </a:r>
          </a:p>
          <a:p>
            <a:pPr lvl="1"/>
            <a:r>
              <a:rPr lang="fr-FR" dirty="0" smtClean="0"/>
              <a:t>Si épaule excentrée</a:t>
            </a:r>
            <a:endParaRPr lang="fr-FR" dirty="0"/>
          </a:p>
          <a:p>
            <a:r>
              <a:rPr lang="fr-FR" dirty="0" smtClean="0"/>
              <a:t>Contexte clinique :</a:t>
            </a:r>
          </a:p>
          <a:p>
            <a:pPr lvl="1"/>
            <a:r>
              <a:rPr lang="fr-FR" dirty="0" err="1" smtClean="0"/>
              <a:t>Omarthrose</a:t>
            </a:r>
            <a:r>
              <a:rPr lang="fr-FR" dirty="0" smtClean="0"/>
              <a:t> excentrée</a:t>
            </a:r>
          </a:p>
          <a:p>
            <a:pPr lvl="1"/>
            <a:r>
              <a:rPr lang="fr-FR" dirty="0" smtClean="0"/>
              <a:t>Fracture patient de plus de 70 ans</a:t>
            </a:r>
          </a:p>
          <a:p>
            <a:pPr lvl="1"/>
            <a:r>
              <a:rPr lang="fr-FR" dirty="0" smtClean="0"/>
              <a:t>Reprises de prothèses</a:t>
            </a:r>
          </a:p>
          <a:p>
            <a:pPr lvl="1"/>
            <a:r>
              <a:rPr lang="fr-FR" dirty="0" smtClean="0"/>
              <a:t>Epaule pseudo paralytique</a:t>
            </a:r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pPr algn="ctr"/>
            <a:r>
              <a:rPr lang="fr-FR" dirty="0" smtClean="0"/>
              <a:t>La prothèse inversée </a:t>
            </a:r>
            <a:endParaRPr lang="fr-FR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24850" y="1996232"/>
            <a:ext cx="1804987" cy="204606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4851" y="4213849"/>
            <a:ext cx="1804986" cy="2346482"/>
          </a:xfrm>
          <a:prstGeom prst="rect">
            <a:avLst/>
          </a:prstGeom>
        </p:spPr>
      </p:pic>
      <p:pic>
        <p:nvPicPr>
          <p:cNvPr id="8" name="Espace réservé du contenu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7731"/>
            <a:ext cx="1468755" cy="1945787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4700" y="64514"/>
            <a:ext cx="2288264" cy="1169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202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1097279" y="2124338"/>
            <a:ext cx="10196362" cy="4426729"/>
          </a:xfrm>
        </p:spPr>
        <p:txBody>
          <a:bodyPr>
            <a:normAutofit fontScale="92500" lnSpcReduction="20000"/>
          </a:bodyPr>
          <a:lstStyle/>
          <a:p>
            <a:r>
              <a:rPr lang="fr-FR" sz="2400" dirty="0" smtClean="0"/>
              <a:t>Bénéfices :</a:t>
            </a:r>
          </a:p>
          <a:p>
            <a:pPr lvl="1"/>
            <a:r>
              <a:rPr lang="fr-FR" sz="2000" dirty="0" smtClean="0"/>
              <a:t>Solution efficace sur la douleur </a:t>
            </a:r>
          </a:p>
          <a:p>
            <a:pPr lvl="1"/>
            <a:r>
              <a:rPr lang="fr-FR" altLang="fr-FR" sz="2000" dirty="0" smtClean="0"/>
              <a:t>Meilleurs </a:t>
            </a:r>
            <a:r>
              <a:rPr lang="fr-FR" altLang="fr-FR" sz="2000" dirty="0"/>
              <a:t>résultats si rupture primitive de coiffe, arthrose primaire avec coiffe rompue, rupture majeure avec arthrose</a:t>
            </a:r>
          </a:p>
          <a:p>
            <a:pPr lvl="1"/>
            <a:endParaRPr lang="fr-FR" sz="2000" dirty="0" smtClean="0"/>
          </a:p>
          <a:p>
            <a:endParaRPr lang="fr-FR" sz="2400" dirty="0" smtClean="0"/>
          </a:p>
          <a:p>
            <a:endParaRPr lang="fr-FR" sz="2400" dirty="0"/>
          </a:p>
          <a:p>
            <a:r>
              <a:rPr lang="fr-FR" sz="2400" dirty="0" smtClean="0"/>
              <a:t>Inconvénients :</a:t>
            </a:r>
          </a:p>
          <a:p>
            <a:pPr lvl="1"/>
            <a:r>
              <a:rPr lang="fr-FR" sz="2000" dirty="0" smtClean="0"/>
              <a:t>Consommation du stock glénoïdien</a:t>
            </a:r>
          </a:p>
          <a:p>
            <a:pPr lvl="1"/>
            <a:r>
              <a:rPr lang="fr-FR" sz="2000" dirty="0" smtClean="0"/>
              <a:t>Reprise difficile</a:t>
            </a:r>
          </a:p>
          <a:p>
            <a:pPr lvl="1"/>
            <a:r>
              <a:rPr lang="fr-FR" altLang="fr-FR" sz="2000" dirty="0" smtClean="0"/>
              <a:t>Moins </a:t>
            </a:r>
            <a:r>
              <a:rPr lang="fr-FR" altLang="fr-FR" sz="2000" dirty="0"/>
              <a:t>bons résultats si arthrose </a:t>
            </a:r>
            <a:r>
              <a:rPr lang="fr-FR" altLang="fr-FR" sz="2000" dirty="0" smtClean="0"/>
              <a:t>post-trauma ou révision sur tous les scores</a:t>
            </a:r>
            <a:endParaRPr lang="fr-FR" altLang="fr-FR" sz="2000" dirty="0"/>
          </a:p>
          <a:p>
            <a:pPr lvl="1"/>
            <a:endParaRPr lang="fr-FR" dirty="0" smtClean="0"/>
          </a:p>
          <a:p>
            <a:pPr lvl="1"/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2204" y="931775"/>
            <a:ext cx="1465337" cy="187977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076" y="3555101"/>
            <a:ext cx="1858256" cy="1964823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4153" y="3555102"/>
            <a:ext cx="1695809" cy="1964823"/>
          </a:xfrm>
          <a:prstGeom prst="rect">
            <a:avLst/>
          </a:prstGeom>
        </p:spPr>
      </p:pic>
      <p:pic>
        <p:nvPicPr>
          <p:cNvPr id="8" name="Espace réservé du contenu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7731"/>
            <a:ext cx="1391871" cy="1843932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4700" y="64514"/>
            <a:ext cx="2288264" cy="1169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83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3464" y="17438"/>
            <a:ext cx="1893312" cy="2095969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9121" y="2128834"/>
            <a:ext cx="1888837" cy="223678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9121" y="4381041"/>
            <a:ext cx="1887655" cy="2476959"/>
          </a:xfrm>
          <a:prstGeom prst="rect">
            <a:avLst/>
          </a:prstGeom>
        </p:spPr>
      </p:pic>
      <p:sp>
        <p:nvSpPr>
          <p:cNvPr id="8" name="Espace réservé du contenu 2"/>
          <p:cNvSpPr txBox="1">
            <a:spLocks/>
          </p:cNvSpPr>
          <p:nvPr/>
        </p:nvSpPr>
        <p:spPr>
          <a:xfrm>
            <a:off x="752507" y="451648"/>
            <a:ext cx="5919756" cy="4023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20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400" dirty="0" smtClean="0"/>
              <a:t>Complications </a:t>
            </a:r>
            <a:r>
              <a:rPr lang="fr-FR" sz="2400" dirty="0" smtClean="0"/>
              <a:t>de toutes prothèses :</a:t>
            </a:r>
          </a:p>
          <a:p>
            <a:endParaRPr lang="fr-FR" sz="2400" dirty="0" smtClean="0"/>
          </a:p>
          <a:p>
            <a:pPr lvl="1"/>
            <a:r>
              <a:rPr lang="fr-FR" sz="2000" dirty="0" smtClean="0"/>
              <a:t>Infection</a:t>
            </a:r>
          </a:p>
          <a:p>
            <a:pPr lvl="1"/>
            <a:r>
              <a:rPr lang="fr-FR" sz="2000" dirty="0" smtClean="0"/>
              <a:t>Luxation</a:t>
            </a:r>
          </a:p>
          <a:p>
            <a:pPr lvl="1"/>
            <a:r>
              <a:rPr lang="fr-FR" sz="2000" dirty="0" smtClean="0"/>
              <a:t>Usure </a:t>
            </a:r>
            <a:endParaRPr lang="fr-FR" sz="2000" dirty="0"/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10 à 16% toutes causes confondus</a:t>
            </a:r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4700" y="64514"/>
            <a:ext cx="2288264" cy="1169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574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2"/>
          <p:cNvSpPr txBox="1">
            <a:spLocks/>
          </p:cNvSpPr>
          <p:nvPr/>
        </p:nvSpPr>
        <p:spPr>
          <a:xfrm>
            <a:off x="1097280" y="2402494"/>
            <a:ext cx="6169794" cy="4023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20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fr-FR" sz="3200" dirty="0" smtClean="0"/>
              <a:t>Intervention :</a:t>
            </a:r>
          </a:p>
          <a:p>
            <a:pPr lvl="1"/>
            <a:r>
              <a:rPr lang="fr-FR" sz="2800" dirty="0" smtClean="0"/>
              <a:t>AG avec bloc </a:t>
            </a:r>
            <a:r>
              <a:rPr lang="fr-FR" sz="2800" dirty="0" err="1" smtClean="0"/>
              <a:t>loco-régional</a:t>
            </a:r>
            <a:endParaRPr lang="fr-FR" sz="2800" dirty="0" smtClean="0"/>
          </a:p>
          <a:p>
            <a:pPr lvl="1"/>
            <a:r>
              <a:rPr lang="fr-FR" sz="2800" dirty="0" smtClean="0"/>
              <a:t>Durée : 1H-1H30</a:t>
            </a:r>
          </a:p>
          <a:p>
            <a:pPr lvl="1"/>
            <a:r>
              <a:rPr lang="fr-FR" sz="2800" dirty="0" smtClean="0"/>
              <a:t>RAAC</a:t>
            </a:r>
          </a:p>
          <a:p>
            <a:pPr lvl="1"/>
            <a:r>
              <a:rPr lang="fr-FR" sz="2800" dirty="0" smtClean="0"/>
              <a:t>Pas de transfusion</a:t>
            </a:r>
          </a:p>
          <a:p>
            <a:pPr lvl="1"/>
            <a:r>
              <a:rPr lang="fr-FR" sz="2800" dirty="0" smtClean="0"/>
              <a:t>3 à 5 jours d’hospitalisation</a:t>
            </a:r>
          </a:p>
          <a:p>
            <a:pPr lvl="1"/>
            <a:r>
              <a:rPr lang="fr-FR" sz="2800" dirty="0" smtClean="0"/>
              <a:t>Ambulatoire pour les anatomiques</a:t>
            </a:r>
          </a:p>
          <a:p>
            <a:pPr lvl="1"/>
            <a:r>
              <a:rPr lang="fr-FR" sz="2800" dirty="0" smtClean="0"/>
              <a:t>Rééducation précoce</a:t>
            </a:r>
            <a:endParaRPr lang="fr-FR" sz="2800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pPr algn="ctr"/>
            <a:r>
              <a:rPr lang="fr-FR" dirty="0" smtClean="0"/>
              <a:t>Le jour </a:t>
            </a:r>
            <a:r>
              <a:rPr lang="fr-FR" b="1" dirty="0" smtClean="0"/>
              <a:t>J</a:t>
            </a:r>
            <a:endParaRPr lang="fr-FR" b="1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7074" y="2895887"/>
            <a:ext cx="4262883" cy="3036574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"/>
            <a:ext cx="2314546" cy="2514601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4700" y="64514"/>
            <a:ext cx="2288264" cy="1169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97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1097280" y="2175514"/>
            <a:ext cx="7852878" cy="421818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dirty="0"/>
              <a:t>La rééducation </a:t>
            </a:r>
            <a:r>
              <a:rPr lang="fr-FR" dirty="0" smtClean="0"/>
              <a:t>:</a:t>
            </a:r>
          </a:p>
          <a:p>
            <a:pPr lvl="1"/>
            <a:r>
              <a:rPr lang="fr-FR" dirty="0" smtClean="0"/>
              <a:t>Dès le </a:t>
            </a:r>
            <a:r>
              <a:rPr lang="fr-FR" dirty="0"/>
              <a:t>lendemain de </a:t>
            </a:r>
            <a:r>
              <a:rPr lang="fr-FR" dirty="0" smtClean="0"/>
              <a:t>l’intervention, poursuivie</a:t>
            </a:r>
            <a:r>
              <a:rPr lang="fr-FR" dirty="0"/>
              <a:t> </a:t>
            </a:r>
            <a:r>
              <a:rPr lang="fr-FR" b="1" dirty="0"/>
              <a:t>pendant </a:t>
            </a:r>
            <a:r>
              <a:rPr lang="fr-FR" b="1" dirty="0" smtClean="0"/>
              <a:t>8 </a:t>
            </a:r>
            <a:r>
              <a:rPr lang="fr-FR" b="1" dirty="0"/>
              <a:t>à </a:t>
            </a:r>
            <a:r>
              <a:rPr lang="fr-FR" b="1" dirty="0" smtClean="0"/>
              <a:t>12 mois</a:t>
            </a:r>
          </a:p>
          <a:p>
            <a:pPr lvl="1"/>
            <a:r>
              <a:rPr lang="fr-FR" dirty="0" smtClean="0"/>
              <a:t>Actif immédiat pour les inversées</a:t>
            </a:r>
            <a:endParaRPr lang="fr-FR" dirty="0"/>
          </a:p>
          <a:p>
            <a:pPr lvl="1"/>
            <a:r>
              <a:rPr lang="fr-FR" dirty="0" smtClean="0"/>
              <a:t>Mobilisations et </a:t>
            </a:r>
            <a:r>
              <a:rPr lang="fr-FR" dirty="0"/>
              <a:t>massages </a:t>
            </a:r>
            <a:r>
              <a:rPr lang="fr-FR" dirty="0" smtClean="0"/>
              <a:t>pour </a:t>
            </a:r>
            <a:r>
              <a:rPr lang="fr-FR" dirty="0"/>
              <a:t>retrouver </a:t>
            </a:r>
            <a:r>
              <a:rPr lang="fr-FR" dirty="0" smtClean="0"/>
              <a:t>mobilité </a:t>
            </a:r>
            <a:r>
              <a:rPr lang="fr-FR" dirty="0"/>
              <a:t>passive de l’épaule </a:t>
            </a:r>
          </a:p>
          <a:p>
            <a:pPr lvl="1"/>
            <a:r>
              <a:rPr lang="fr-FR" dirty="0" smtClean="0"/>
              <a:t>A la 3</a:t>
            </a:r>
            <a:r>
              <a:rPr lang="fr-FR" baseline="30000" dirty="0" smtClean="0"/>
              <a:t>e</a:t>
            </a:r>
            <a:r>
              <a:rPr lang="fr-FR" dirty="0" smtClean="0"/>
              <a:t> semaine, </a:t>
            </a:r>
            <a:r>
              <a:rPr lang="fr-FR" dirty="0"/>
              <a:t>débute le travail en actif aidé, pour récupérer progressivement la fonction </a:t>
            </a:r>
            <a:r>
              <a:rPr lang="fr-FR" dirty="0" smtClean="0"/>
              <a:t>musculaire</a:t>
            </a:r>
            <a:endParaRPr lang="fr-FR" sz="2000" dirty="0" smtClean="0"/>
          </a:p>
          <a:p>
            <a:endParaRPr lang="fr-FR" sz="1800" dirty="0"/>
          </a:p>
          <a:p>
            <a:pPr marL="0" indent="0">
              <a:buNone/>
            </a:pPr>
            <a:r>
              <a:rPr lang="fr-FR" sz="1800" b="1" dirty="0"/>
              <a:t>C</a:t>
            </a:r>
            <a:r>
              <a:rPr lang="fr-FR" sz="1800" b="1" dirty="0" smtClean="0"/>
              <a:t>ompter : </a:t>
            </a:r>
          </a:p>
          <a:p>
            <a:pPr lvl="1"/>
            <a:r>
              <a:rPr lang="fr-FR" b="1" dirty="0" smtClean="0"/>
              <a:t>6 </a:t>
            </a:r>
            <a:r>
              <a:rPr lang="fr-FR" b="1" dirty="0"/>
              <a:t>semaines </a:t>
            </a:r>
            <a:r>
              <a:rPr lang="fr-FR" dirty="0"/>
              <a:t>pour retrouver toute la </a:t>
            </a:r>
            <a:r>
              <a:rPr lang="fr-FR" b="1" dirty="0"/>
              <a:t>mobilité </a:t>
            </a:r>
            <a:r>
              <a:rPr lang="fr-FR" b="1" dirty="0" smtClean="0"/>
              <a:t>passive</a:t>
            </a:r>
          </a:p>
          <a:p>
            <a:pPr lvl="1"/>
            <a:r>
              <a:rPr lang="fr-FR" b="1" dirty="0" smtClean="0"/>
              <a:t>3 </a:t>
            </a:r>
            <a:r>
              <a:rPr lang="fr-FR" b="1" dirty="0"/>
              <a:t>mois </a:t>
            </a:r>
            <a:r>
              <a:rPr lang="fr-FR" dirty="0"/>
              <a:t>pour les </a:t>
            </a:r>
            <a:r>
              <a:rPr lang="fr-FR" b="1" dirty="0"/>
              <a:t>fonctions quotidiennes </a:t>
            </a:r>
            <a:r>
              <a:rPr lang="fr-FR" dirty="0" smtClean="0"/>
              <a:t>dont </a:t>
            </a:r>
            <a:r>
              <a:rPr lang="fr-FR" b="1" dirty="0"/>
              <a:t>la </a:t>
            </a:r>
            <a:r>
              <a:rPr lang="fr-FR" b="1" dirty="0" smtClean="0"/>
              <a:t>conduite</a:t>
            </a:r>
          </a:p>
          <a:p>
            <a:pPr lvl="1"/>
            <a:r>
              <a:rPr lang="fr-FR" b="1" dirty="0" smtClean="0"/>
              <a:t>5 </a:t>
            </a:r>
            <a:r>
              <a:rPr lang="fr-FR" b="1" dirty="0"/>
              <a:t>mois </a:t>
            </a:r>
            <a:r>
              <a:rPr lang="fr-FR" dirty="0"/>
              <a:t>pour retrouver un </a:t>
            </a:r>
            <a:r>
              <a:rPr lang="fr-FR" b="1" dirty="0"/>
              <a:t>usage normal du membre </a:t>
            </a:r>
            <a:endParaRPr lang="fr-FR" b="1" dirty="0" smtClean="0"/>
          </a:p>
          <a:p>
            <a:pPr lvl="1"/>
            <a:r>
              <a:rPr lang="fr-FR" dirty="0" smtClean="0"/>
              <a:t>jusqu'à </a:t>
            </a:r>
            <a:r>
              <a:rPr lang="fr-FR" b="1" dirty="0"/>
              <a:t>un an </a:t>
            </a:r>
            <a:r>
              <a:rPr lang="fr-FR" dirty="0"/>
              <a:t>pour</a:t>
            </a:r>
            <a:r>
              <a:rPr lang="fr-FR" b="1" dirty="0"/>
              <a:t> </a:t>
            </a:r>
            <a:r>
              <a:rPr lang="fr-FR" b="1" dirty="0" smtClean="0"/>
              <a:t>une épaule oubliée</a:t>
            </a:r>
            <a:endParaRPr lang="fr-FR" b="1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2323" y="2817684"/>
            <a:ext cx="2492957" cy="3040191"/>
          </a:xfrm>
          <a:prstGeom prst="rect">
            <a:avLst/>
          </a:prstGeom>
        </p:spPr>
      </p:pic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pPr algn="ctr"/>
            <a:r>
              <a:rPr lang="fr-FR" dirty="0" smtClean="0"/>
              <a:t>Et après</a:t>
            </a:r>
            <a:endParaRPr lang="fr-FR" dirty="0"/>
          </a:p>
        </p:txBody>
      </p:sp>
      <p:pic>
        <p:nvPicPr>
          <p:cNvPr id="7" name="Espace réservé du contenu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3131"/>
            <a:ext cx="2237875" cy="156444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4700" y="64514"/>
            <a:ext cx="2288264" cy="1169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1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pPr algn="ctr"/>
            <a:r>
              <a:rPr lang="fr-FR" dirty="0" smtClean="0"/>
              <a:t>Et encore après</a:t>
            </a:r>
            <a:endParaRPr lang="fr-FR" dirty="0"/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1097280" y="1645920"/>
            <a:ext cx="10058400" cy="2846188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sz="5500" dirty="0"/>
              <a:t>Que peut-on faire avec une prothèse </a:t>
            </a:r>
            <a:r>
              <a:rPr lang="fr-FR" sz="5500" dirty="0" smtClean="0"/>
              <a:t>?</a:t>
            </a:r>
            <a:r>
              <a:rPr lang="fr-FR" sz="5500" dirty="0"/>
              <a:t> Quels sports reprendre ? </a:t>
            </a:r>
            <a:endParaRPr lang="fr-FR" sz="5500" dirty="0" smtClean="0"/>
          </a:p>
          <a:p>
            <a:endParaRPr lang="fr-FR" sz="5500" dirty="0" smtClean="0"/>
          </a:p>
          <a:p>
            <a:pPr lvl="1"/>
            <a:r>
              <a:rPr lang="fr-FR" sz="5500" dirty="0" smtClean="0"/>
              <a:t>Prothèse de </a:t>
            </a:r>
            <a:r>
              <a:rPr lang="fr-FR" sz="5500" dirty="0" err="1" smtClean="0"/>
              <a:t>resurfaçage</a:t>
            </a:r>
            <a:r>
              <a:rPr lang="fr-FR" sz="5500" dirty="0" smtClean="0"/>
              <a:t> : TOUT</a:t>
            </a:r>
          </a:p>
          <a:p>
            <a:pPr lvl="1"/>
            <a:r>
              <a:rPr lang="fr-FR" sz="5500" dirty="0" smtClean="0"/>
              <a:t>PTE et PIE : 80% Retour au sport (golf, tennis, natation) sportif régulier</a:t>
            </a:r>
          </a:p>
          <a:p>
            <a:pPr lvl="1"/>
            <a:r>
              <a:rPr lang="fr-FR" sz="5500" dirty="0" smtClean="0"/>
              <a:t>PTE&gt;PIE</a:t>
            </a:r>
            <a:endParaRPr lang="fr-FR" sz="5500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522" y="4251157"/>
            <a:ext cx="2572854" cy="235195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4700" y="64514"/>
            <a:ext cx="2288264" cy="1169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988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C</a:t>
            </a:r>
            <a:r>
              <a:rPr lang="fr-FR" dirty="0" smtClean="0"/>
              <a:t>onclusion</a:t>
            </a:r>
            <a:endParaRPr lang="fr-FR" dirty="0"/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1097280" y="2445417"/>
            <a:ext cx="10058400" cy="3802982"/>
          </a:xfrm>
        </p:spPr>
        <p:txBody>
          <a:bodyPr>
            <a:normAutofit fontScale="92500" lnSpcReduction="20000"/>
          </a:bodyPr>
          <a:lstStyle/>
          <a:p>
            <a:r>
              <a:rPr lang="fr-FR" sz="2600" dirty="0" smtClean="0"/>
              <a:t>durée de vie moyenne des prothèses </a:t>
            </a:r>
            <a:r>
              <a:rPr lang="fr-FR" sz="2600" dirty="0"/>
              <a:t>d’épaule </a:t>
            </a:r>
            <a:r>
              <a:rPr lang="fr-FR" sz="2600" dirty="0" smtClean="0"/>
              <a:t>: </a:t>
            </a:r>
            <a:r>
              <a:rPr lang="fr-FR" sz="2600" b="1" dirty="0" smtClean="0"/>
              <a:t>15-20 </a:t>
            </a:r>
            <a:r>
              <a:rPr lang="fr-FR" sz="2600" b="1" dirty="0"/>
              <a:t>ans</a:t>
            </a:r>
            <a:r>
              <a:rPr lang="fr-FR" sz="2600" dirty="0"/>
              <a:t> </a:t>
            </a:r>
            <a:r>
              <a:rPr lang="fr-FR" sz="2600" dirty="0" smtClean="0"/>
              <a:t>(</a:t>
            </a:r>
            <a:r>
              <a:rPr lang="fr-FR" sz="2600" dirty="0"/>
              <a:t>descellement et usure osseuse, lésion musculaire secondaire).</a:t>
            </a:r>
          </a:p>
          <a:p>
            <a:endParaRPr lang="fr-FR" sz="2600" dirty="0"/>
          </a:p>
          <a:p>
            <a:r>
              <a:rPr lang="fr-FR" sz="2600" dirty="0"/>
              <a:t>Dans de bonnes conditions de </a:t>
            </a:r>
            <a:r>
              <a:rPr lang="fr-FR" sz="2600" dirty="0" smtClean="0"/>
              <a:t>réalisation,  taux </a:t>
            </a:r>
            <a:r>
              <a:rPr lang="fr-FR" sz="2600" dirty="0"/>
              <a:t>de survie </a:t>
            </a:r>
            <a:r>
              <a:rPr lang="fr-FR" sz="2600" dirty="0" smtClean="0"/>
              <a:t>:</a:t>
            </a:r>
          </a:p>
          <a:p>
            <a:pPr lvl="1"/>
            <a:r>
              <a:rPr lang="fr-FR" sz="2600" dirty="0"/>
              <a:t>P</a:t>
            </a:r>
            <a:r>
              <a:rPr lang="fr-FR" sz="2600" dirty="0" smtClean="0"/>
              <a:t>rothèse </a:t>
            </a:r>
            <a:r>
              <a:rPr lang="fr-FR" sz="2600" dirty="0"/>
              <a:t>totale anatomique </a:t>
            </a:r>
            <a:r>
              <a:rPr lang="fr-FR" sz="2600" dirty="0" smtClean="0"/>
              <a:t>: 87% </a:t>
            </a:r>
            <a:r>
              <a:rPr lang="fr-FR" sz="2600" dirty="0"/>
              <a:t>à </a:t>
            </a:r>
            <a:r>
              <a:rPr lang="fr-FR" sz="2600" dirty="0" smtClean="0"/>
              <a:t>20ans</a:t>
            </a:r>
          </a:p>
          <a:p>
            <a:pPr lvl="1"/>
            <a:r>
              <a:rPr lang="fr-FR" sz="2600" dirty="0"/>
              <a:t>P</a:t>
            </a:r>
            <a:r>
              <a:rPr lang="fr-FR" sz="2600" dirty="0" smtClean="0"/>
              <a:t>rothèses </a:t>
            </a:r>
            <a:r>
              <a:rPr lang="fr-FR" sz="2600" dirty="0"/>
              <a:t>humérales simples </a:t>
            </a:r>
            <a:r>
              <a:rPr lang="fr-FR" sz="2600" dirty="0" smtClean="0"/>
              <a:t>: 95</a:t>
            </a:r>
            <a:r>
              <a:rPr lang="fr-FR" sz="2600" dirty="0"/>
              <a:t>% à </a:t>
            </a:r>
            <a:r>
              <a:rPr lang="fr-FR" sz="2600" dirty="0" smtClean="0"/>
              <a:t>20 ans</a:t>
            </a:r>
          </a:p>
          <a:p>
            <a:pPr lvl="1"/>
            <a:r>
              <a:rPr lang="fr-FR" sz="2600" dirty="0"/>
              <a:t>P</a:t>
            </a:r>
            <a:r>
              <a:rPr lang="fr-FR" sz="2600" dirty="0" smtClean="0"/>
              <a:t>rothèses inversées : 80</a:t>
            </a:r>
            <a:r>
              <a:rPr lang="fr-FR" sz="2600" dirty="0"/>
              <a:t>% à </a:t>
            </a:r>
            <a:r>
              <a:rPr lang="fr-FR" sz="2600" dirty="0" smtClean="0"/>
              <a:t>20 ans</a:t>
            </a:r>
          </a:p>
          <a:p>
            <a:pPr lvl="1"/>
            <a:endParaRPr lang="fr-FR" sz="2000" dirty="0"/>
          </a:p>
          <a:p>
            <a:pPr marL="457200" lvl="1" indent="0" algn="ctr">
              <a:buNone/>
            </a:pPr>
            <a:r>
              <a:rPr lang="fr-FR" sz="2800" b="1" dirty="0" smtClean="0"/>
              <a:t>NE </a:t>
            </a:r>
            <a:r>
              <a:rPr lang="fr-FR" sz="2800" b="1" smtClean="0"/>
              <a:t>PAS </a:t>
            </a:r>
            <a:r>
              <a:rPr lang="fr-FR" sz="2800" b="1" smtClean="0"/>
              <a:t>ATTENDRE </a:t>
            </a:r>
            <a:r>
              <a:rPr lang="fr-FR" sz="2800" b="1" dirty="0" smtClean="0"/>
              <a:t>QU’IL SOIT TROP TARD</a:t>
            </a:r>
          </a:p>
          <a:p>
            <a:pPr lvl="1"/>
            <a:endParaRPr lang="fr-FR" dirty="0" smtClean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4700" y="64514"/>
            <a:ext cx="2288264" cy="1169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119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970432" y="1011981"/>
            <a:ext cx="10058400" cy="39931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2800" b="1" dirty="0" smtClean="0"/>
              <a:t>La </a:t>
            </a:r>
            <a:r>
              <a:rPr lang="fr-FR" sz="2800" b="1" smtClean="0"/>
              <a:t>prothèse d’épaule : </a:t>
            </a:r>
            <a:r>
              <a:rPr lang="fr-FR" sz="2800" b="1" dirty="0" smtClean="0"/>
              <a:t>un </a:t>
            </a:r>
            <a:r>
              <a:rPr lang="fr-FR" sz="2800" b="1" dirty="0"/>
              <a:t>mythe à démystifier</a:t>
            </a:r>
          </a:p>
          <a:p>
            <a:pPr marL="0" indent="0" algn="ctr">
              <a:buNone/>
            </a:pPr>
            <a:endParaRPr lang="fr-FR" sz="2800" b="1" dirty="0" smtClean="0"/>
          </a:p>
          <a:p>
            <a:pPr marL="0" indent="0">
              <a:buNone/>
            </a:pPr>
            <a:r>
              <a:rPr lang="fr-FR" sz="2400" dirty="0" smtClean="0"/>
              <a:t>Historiquement :</a:t>
            </a:r>
          </a:p>
          <a:p>
            <a:pPr>
              <a:buFont typeface="Arial" charset="0"/>
              <a:buChar char="•"/>
            </a:pPr>
            <a:r>
              <a:rPr lang="fr-FR" dirty="0" smtClean="0"/>
              <a:t> Descellement</a:t>
            </a:r>
          </a:p>
          <a:p>
            <a:pPr>
              <a:buFont typeface="Arial" charset="0"/>
              <a:buChar char="•"/>
            </a:pPr>
            <a:r>
              <a:rPr lang="fr-FR" dirty="0" smtClean="0"/>
              <a:t> Mauvais résultats fonctionnels</a:t>
            </a:r>
            <a:r>
              <a:rPr lang="fr-FR" sz="2800" dirty="0" smtClean="0"/>
              <a:t> </a:t>
            </a:r>
            <a:endParaRPr lang="fr-FR" sz="2800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4544692"/>
            <a:ext cx="4599156" cy="2192621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6589" y="4544692"/>
            <a:ext cx="2799091" cy="2192621"/>
          </a:xfrm>
          <a:prstGeom prst="rect">
            <a:avLst/>
          </a:prstGeom>
        </p:spPr>
      </p:pic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pPr algn="ctr"/>
            <a:r>
              <a:rPr lang="fr-FR" dirty="0" smtClean="0"/>
              <a:t>Introduction</a:t>
            </a:r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4700" y="64514"/>
            <a:ext cx="2288264" cy="1169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43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1097280" y="211809"/>
            <a:ext cx="10058400" cy="3445791"/>
          </a:xfrm>
        </p:spPr>
        <p:txBody>
          <a:bodyPr/>
          <a:lstStyle/>
          <a:p>
            <a:pPr marL="0" indent="0">
              <a:buNone/>
            </a:pPr>
            <a:r>
              <a:rPr lang="fr-FR" sz="2400" dirty="0" smtClean="0"/>
              <a:t>De nos jours : augmentation du nombre de prothèses posées </a:t>
            </a:r>
          </a:p>
          <a:p>
            <a:pPr marL="0" indent="0">
              <a:buNone/>
            </a:pPr>
            <a:r>
              <a:rPr lang="fr-FR" sz="2400" dirty="0" smtClean="0"/>
              <a:t>(7000/an en France)</a:t>
            </a:r>
          </a:p>
          <a:p>
            <a:endParaRPr lang="fr-FR" dirty="0" smtClean="0"/>
          </a:p>
          <a:p>
            <a:pPr>
              <a:buFont typeface="Arial" charset="0"/>
              <a:buChar char="•"/>
            </a:pPr>
            <a:r>
              <a:rPr lang="fr-FR" dirty="0" smtClean="0"/>
              <a:t> Amélioration de la qualité des prothèses et des techniques chirurgicales de pose</a:t>
            </a:r>
          </a:p>
          <a:p>
            <a:pPr>
              <a:buFont typeface="Arial" charset="0"/>
              <a:buChar char="•"/>
            </a:pPr>
            <a:r>
              <a:rPr lang="fr-FR" dirty="0" smtClean="0"/>
              <a:t> Augmentation de l'espérance de vie QUALITATIVE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3857412"/>
            <a:ext cx="3360820" cy="2853267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646" y="3857412"/>
            <a:ext cx="3658034" cy="2853267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4700" y="64514"/>
            <a:ext cx="2288264" cy="1169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653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pPr algn="ctr"/>
            <a:r>
              <a:rPr lang="fr-FR" dirty="0"/>
              <a:t>C</a:t>
            </a:r>
            <a:r>
              <a:rPr lang="fr-FR" dirty="0" smtClean="0"/>
              <a:t>omment choisir sa prothèse ?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208" y="2032753"/>
            <a:ext cx="2041252" cy="212182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257" y="3759953"/>
            <a:ext cx="1603180" cy="2425324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301" y="2032753"/>
            <a:ext cx="1530509" cy="2255487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1921" y="4039353"/>
            <a:ext cx="1689607" cy="2145924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952" y="2032753"/>
            <a:ext cx="2168608" cy="2336599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0175" y="4127877"/>
            <a:ext cx="1295400" cy="205740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2560" y="2013941"/>
            <a:ext cx="1560988" cy="2291359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5488" y="2025241"/>
            <a:ext cx="1183322" cy="2280059"/>
          </a:xfrm>
          <a:prstGeom prst="rect">
            <a:avLst/>
          </a:prstGeom>
        </p:spPr>
      </p:pic>
      <p:pic>
        <p:nvPicPr>
          <p:cNvPr id="14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0533" y="4039353"/>
            <a:ext cx="1619827" cy="2145924"/>
          </a:xfr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4700" y="64514"/>
            <a:ext cx="2288264" cy="1169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319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1097280" y="2025614"/>
            <a:ext cx="5842265" cy="4023360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fr-FR" sz="2400" dirty="0" smtClean="0"/>
              <a:t>Prothèse humérale simple</a:t>
            </a:r>
          </a:p>
          <a:p>
            <a:pPr lvl="1"/>
            <a:r>
              <a:rPr lang="fr-FR" sz="2000" dirty="0" smtClean="0"/>
              <a:t>Avec tige</a:t>
            </a:r>
          </a:p>
          <a:p>
            <a:pPr lvl="1"/>
            <a:r>
              <a:rPr lang="fr-FR" sz="2000" dirty="0" smtClean="0"/>
              <a:t>Sans tige (surfaçage)</a:t>
            </a:r>
          </a:p>
          <a:p>
            <a:pPr lvl="1"/>
            <a:endParaRPr lang="fr-FR" sz="2000" dirty="0"/>
          </a:p>
          <a:p>
            <a:pPr lvl="1"/>
            <a:endParaRPr lang="fr-FR" sz="2000" dirty="0" smtClean="0"/>
          </a:p>
          <a:p>
            <a:pPr>
              <a:buFont typeface="Arial" charset="0"/>
              <a:buChar char="•"/>
            </a:pPr>
            <a:r>
              <a:rPr lang="fr-FR" sz="2400" dirty="0" smtClean="0"/>
              <a:t>Prothèse totale anatomique</a:t>
            </a:r>
            <a:endParaRPr lang="fr-FR" sz="2400" dirty="0"/>
          </a:p>
          <a:p>
            <a:pPr>
              <a:buFont typeface="Arial" charset="0"/>
              <a:buChar char="•"/>
            </a:pPr>
            <a:endParaRPr lang="fr-FR" sz="2400" dirty="0" smtClean="0"/>
          </a:p>
          <a:p>
            <a:pPr>
              <a:buFont typeface="Arial" charset="0"/>
              <a:buChar char="•"/>
            </a:pPr>
            <a:r>
              <a:rPr lang="fr-FR" sz="2400" dirty="0" smtClean="0"/>
              <a:t>Prothèse totale inversée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pPr algn="ctr"/>
            <a:r>
              <a:rPr lang="fr-FR" dirty="0" smtClean="0"/>
              <a:t>3 types de prothèses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388" y="1385823"/>
            <a:ext cx="1006391" cy="1868351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1015" y="1374126"/>
            <a:ext cx="1213185" cy="1880048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8779" y="3254174"/>
            <a:ext cx="1193884" cy="1787765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388" y="5114631"/>
            <a:ext cx="935122" cy="137976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4700" y="64514"/>
            <a:ext cx="2288264" cy="1169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01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1081059" y="1969619"/>
            <a:ext cx="10058400" cy="4325107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fr-FR" dirty="0" smtClean="0"/>
          </a:p>
          <a:p>
            <a:pPr marL="0" indent="0" algn="ctr">
              <a:buNone/>
            </a:pPr>
            <a:r>
              <a:rPr lang="fr-FR" dirty="0" smtClean="0"/>
              <a:t> </a:t>
            </a:r>
            <a:r>
              <a:rPr lang="fr-FR" sz="2400" dirty="0" smtClean="0"/>
              <a:t>Bouclier métallique qui </a:t>
            </a:r>
            <a:r>
              <a:rPr lang="fr-FR" sz="2400" dirty="0" smtClean="0"/>
              <a:t>s’articule </a:t>
            </a:r>
            <a:r>
              <a:rPr lang="fr-FR" sz="2400" dirty="0" smtClean="0"/>
              <a:t>directement avec le cartilage de la glène</a:t>
            </a:r>
          </a:p>
          <a:p>
            <a:r>
              <a:rPr lang="fr-FR" dirty="0" smtClean="0"/>
              <a:t>Indication :</a:t>
            </a:r>
            <a:endParaRPr lang="fr-FR" dirty="0" smtClean="0"/>
          </a:p>
          <a:p>
            <a:pPr lvl="1"/>
            <a:r>
              <a:rPr lang="fr-FR" dirty="0" smtClean="0"/>
              <a:t>Si glène intacte</a:t>
            </a:r>
          </a:p>
          <a:p>
            <a:pPr lvl="1"/>
            <a:r>
              <a:rPr lang="fr-FR" dirty="0" smtClean="0"/>
              <a:t>Si coiffe intacte</a:t>
            </a:r>
          </a:p>
          <a:p>
            <a:pPr lvl="1"/>
            <a:r>
              <a:rPr lang="fr-FR" dirty="0" smtClean="0"/>
              <a:t>Si stock osseux de la glène inexistant</a:t>
            </a:r>
          </a:p>
          <a:p>
            <a:pPr marL="251460" indent="-342900"/>
            <a:endParaRPr lang="fr-FR" dirty="0" smtClean="0"/>
          </a:p>
          <a:p>
            <a:pPr marL="0" indent="0">
              <a:buNone/>
            </a:pPr>
            <a:r>
              <a:rPr lang="fr-FR" dirty="0"/>
              <a:t> C</a:t>
            </a:r>
            <a:r>
              <a:rPr lang="fr-FR" dirty="0" smtClean="0"/>
              <a:t>ontexte clinique :</a:t>
            </a:r>
          </a:p>
          <a:p>
            <a:pPr lvl="1"/>
            <a:r>
              <a:rPr lang="fr-FR" dirty="0" smtClean="0"/>
              <a:t>Fractures céphalo-</a:t>
            </a:r>
            <a:r>
              <a:rPr lang="fr-FR" dirty="0" err="1" smtClean="0"/>
              <a:t>tubérositaires</a:t>
            </a:r>
            <a:r>
              <a:rPr lang="fr-FR" dirty="0" smtClean="0"/>
              <a:t> (sujet jeune)</a:t>
            </a:r>
          </a:p>
          <a:p>
            <a:pPr lvl="1"/>
            <a:r>
              <a:rPr lang="fr-FR" dirty="0" smtClean="0"/>
              <a:t>Ostéonécrose aseptique ou post traumatique</a:t>
            </a:r>
          </a:p>
          <a:p>
            <a:pPr lvl="1"/>
            <a:r>
              <a:rPr lang="fr-FR" dirty="0" err="1" smtClean="0"/>
              <a:t>Omarthrose</a:t>
            </a:r>
            <a:r>
              <a:rPr lang="fr-FR" dirty="0" smtClean="0"/>
              <a:t> </a:t>
            </a:r>
            <a:r>
              <a:rPr lang="fr-FR" dirty="0" err="1" smtClean="0"/>
              <a:t>subluxante</a:t>
            </a:r>
            <a:r>
              <a:rPr lang="fr-FR" dirty="0" smtClean="0"/>
              <a:t> </a:t>
            </a:r>
            <a:r>
              <a:rPr lang="fr-FR" dirty="0" smtClean="0"/>
              <a:t>post </a:t>
            </a:r>
            <a:r>
              <a:rPr lang="fr-FR" dirty="0" smtClean="0"/>
              <a:t>ou </a:t>
            </a:r>
            <a:r>
              <a:rPr lang="fr-FR" dirty="0" err="1" smtClean="0"/>
              <a:t>acétabulisante</a:t>
            </a:r>
            <a:endParaRPr lang="fr-FR" dirty="0" smtClean="0"/>
          </a:p>
          <a:p>
            <a:pPr marL="475488" lvl="2" indent="0">
              <a:buNone/>
            </a:pPr>
            <a:endParaRPr lang="fr-FR" dirty="0" smtClean="0"/>
          </a:p>
          <a:p>
            <a:endParaRPr lang="fr-FR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pPr algn="ctr"/>
            <a:r>
              <a:rPr lang="fr-FR" dirty="0" smtClean="0"/>
              <a:t>La prothèse humérale simple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2" y="0"/>
            <a:ext cx="1405761" cy="206350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1529" y="3521598"/>
            <a:ext cx="1147296" cy="1643961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7567" y="4156026"/>
            <a:ext cx="1786606" cy="2359074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1374" y="5165559"/>
            <a:ext cx="2402841" cy="1349541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4700" y="64514"/>
            <a:ext cx="2288264" cy="1169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8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2143124" y="1845733"/>
            <a:ext cx="9012555" cy="413797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2800" dirty="0" smtClean="0"/>
              <a:t>Avantages :</a:t>
            </a:r>
            <a:endParaRPr lang="fr-FR" sz="2800" dirty="0"/>
          </a:p>
          <a:p>
            <a:pPr marL="457200" lvl="1" indent="0">
              <a:buNone/>
            </a:pPr>
            <a:r>
              <a:rPr lang="fr-FR" sz="2400" dirty="0" smtClean="0"/>
              <a:t>Intervention courte et simple</a:t>
            </a:r>
          </a:p>
          <a:p>
            <a:pPr marL="457200" lvl="1" indent="0">
              <a:buNone/>
            </a:pPr>
            <a:r>
              <a:rPr lang="fr-FR" sz="2400" dirty="0" smtClean="0"/>
              <a:t>Peu de complications</a:t>
            </a:r>
          </a:p>
          <a:p>
            <a:pPr marL="457200" lvl="1" indent="0">
              <a:buNone/>
            </a:pPr>
            <a:r>
              <a:rPr lang="fr-FR" sz="2400" dirty="0" smtClean="0"/>
              <a:t>Possibilité de totalisation</a:t>
            </a:r>
          </a:p>
          <a:p>
            <a:pPr marL="457200" lvl="1" indent="0">
              <a:buNone/>
            </a:pPr>
            <a:r>
              <a:rPr lang="fr-FR" sz="2400" dirty="0" smtClean="0"/>
              <a:t>Sujet jeune</a:t>
            </a:r>
          </a:p>
          <a:p>
            <a:pPr marL="201168" lvl="1" indent="0">
              <a:buNone/>
            </a:pPr>
            <a:endParaRPr lang="fr-FR" sz="2400" dirty="0"/>
          </a:p>
          <a:p>
            <a:pPr marL="0" indent="0">
              <a:buNone/>
            </a:pPr>
            <a:r>
              <a:rPr lang="fr-FR" sz="2800" dirty="0" smtClean="0"/>
              <a:t> Inconvénients :</a:t>
            </a:r>
          </a:p>
          <a:p>
            <a:pPr marL="201168" lvl="1" indent="0">
              <a:buNone/>
            </a:pPr>
            <a:r>
              <a:rPr lang="fr-FR" sz="2400" dirty="0" smtClean="0"/>
              <a:t>    Usure de la glène : </a:t>
            </a:r>
            <a:r>
              <a:rPr lang="fr-FR" sz="2400" dirty="0" err="1" smtClean="0"/>
              <a:t>glénoïdite</a:t>
            </a:r>
            <a:r>
              <a:rPr lang="fr-FR" sz="2400" dirty="0" smtClean="0"/>
              <a:t>/</a:t>
            </a:r>
            <a:r>
              <a:rPr lang="fr-FR" sz="2400" dirty="0" err="1" smtClean="0"/>
              <a:t>médialisation</a:t>
            </a:r>
            <a:endParaRPr lang="fr-FR" sz="2400" dirty="0" smtClean="0"/>
          </a:p>
          <a:p>
            <a:pPr marL="201168" lvl="1" indent="0">
              <a:buNone/>
            </a:pPr>
            <a:r>
              <a:rPr lang="fr-FR" sz="2400" dirty="0" smtClean="0"/>
              <a:t>    Résultats fonctionnels &lt; prothèse totale anatomique 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4020"/>
            <a:ext cx="1571626" cy="230697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4700" y="64514"/>
            <a:ext cx="2288264" cy="1169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93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La prothèse totale </a:t>
            </a:r>
            <a:r>
              <a:rPr lang="fr-FR" dirty="0" smtClean="0"/>
              <a:t>anatomique</a:t>
            </a:r>
            <a:br>
              <a:rPr lang="fr-FR" dirty="0" smtClean="0"/>
            </a:br>
            <a:endParaRPr lang="fr-FR" dirty="0"/>
          </a:p>
        </p:txBody>
      </p:sp>
      <p:sp>
        <p:nvSpPr>
          <p:cNvPr id="7" name="Espace réservé du contenu 2"/>
          <p:cNvSpPr>
            <a:spLocks noGrp="1"/>
          </p:cNvSpPr>
          <p:nvPr>
            <p:ph idx="1"/>
          </p:nvPr>
        </p:nvSpPr>
        <p:spPr>
          <a:xfrm>
            <a:off x="1097280" y="2514601"/>
            <a:ext cx="10058400" cy="477193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fr-FR" sz="2400" dirty="0"/>
              <a:t>Remplacement des deux surfaces </a:t>
            </a:r>
            <a:r>
              <a:rPr lang="fr-FR" sz="2400" dirty="0" smtClean="0"/>
              <a:t>articulaires : </a:t>
            </a:r>
            <a:r>
              <a:rPr lang="fr-FR" sz="2400" dirty="0"/>
              <a:t>tête humérale et </a:t>
            </a:r>
            <a:r>
              <a:rPr lang="fr-FR" sz="2400" dirty="0" smtClean="0"/>
              <a:t>glène</a:t>
            </a:r>
          </a:p>
          <a:p>
            <a:endParaRPr lang="fr-FR" sz="2400" dirty="0" smtClean="0"/>
          </a:p>
          <a:p>
            <a:r>
              <a:rPr lang="fr-FR" sz="2400" dirty="0" smtClean="0"/>
              <a:t>Indications :</a:t>
            </a:r>
          </a:p>
          <a:p>
            <a:pPr lvl="1"/>
            <a:r>
              <a:rPr lang="fr-FR" sz="2000" dirty="0"/>
              <a:t>Si atteinte des 2 surfaces articulaires</a:t>
            </a:r>
          </a:p>
          <a:p>
            <a:pPr lvl="1"/>
            <a:r>
              <a:rPr lang="fr-FR" sz="2000" dirty="0"/>
              <a:t>Si coiffe </a:t>
            </a:r>
            <a:r>
              <a:rPr lang="fr-FR" sz="2000" dirty="0" smtClean="0"/>
              <a:t>intacte</a:t>
            </a:r>
          </a:p>
          <a:p>
            <a:pPr lvl="1"/>
            <a:endParaRPr lang="fr-FR" sz="2000" dirty="0"/>
          </a:p>
          <a:p>
            <a:pPr lvl="1"/>
            <a:endParaRPr lang="fr-FR" sz="2000" dirty="0" smtClean="0"/>
          </a:p>
          <a:p>
            <a:r>
              <a:rPr lang="fr-FR" sz="2400" dirty="0" smtClean="0"/>
              <a:t>Contexte clinique :</a:t>
            </a:r>
          </a:p>
          <a:p>
            <a:pPr lvl="1"/>
            <a:r>
              <a:rPr lang="fr-FR" sz="2000" dirty="0" err="1" smtClean="0"/>
              <a:t>Omarthrose</a:t>
            </a:r>
            <a:r>
              <a:rPr lang="fr-FR" sz="2000" dirty="0" smtClean="0"/>
              <a:t> centrée</a:t>
            </a:r>
          </a:p>
          <a:p>
            <a:pPr lvl="1"/>
            <a:r>
              <a:rPr lang="fr-FR" sz="2000" dirty="0" smtClean="0"/>
              <a:t>Ostéonécrose aseptique stade arthrosique</a:t>
            </a:r>
          </a:p>
          <a:p>
            <a:pPr lvl="1"/>
            <a:r>
              <a:rPr lang="fr-FR" sz="2000" dirty="0" smtClean="0"/>
              <a:t>Arthrose sur cal vicieux mineur</a:t>
            </a:r>
          </a:p>
          <a:p>
            <a:pPr lvl="1"/>
            <a:r>
              <a:rPr lang="fr-FR" sz="2000" dirty="0" smtClean="0"/>
              <a:t>Arthropathie inflammatoire destructrice/centrée</a:t>
            </a:r>
          </a:p>
          <a:p>
            <a:pPr lvl="1"/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8" name="Espace réservé du contenu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414463" cy="2324922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267" y="4034288"/>
            <a:ext cx="1961938" cy="2443818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9205" y="4034288"/>
            <a:ext cx="1812665" cy="2434149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4700" y="64514"/>
            <a:ext cx="2288264" cy="1169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00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1476332" y="514350"/>
            <a:ext cx="6238918" cy="577215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sz="2800" dirty="0" smtClean="0"/>
              <a:t>Avantages :</a:t>
            </a:r>
            <a:endParaRPr lang="fr-FR" sz="2800" dirty="0" smtClean="0"/>
          </a:p>
          <a:p>
            <a:pPr marL="457200" lvl="1" indent="0">
              <a:buNone/>
            </a:pPr>
            <a:r>
              <a:rPr lang="fr-FR" sz="2400" dirty="0" smtClean="0"/>
              <a:t>Restitution de l’anatomie</a:t>
            </a:r>
          </a:p>
          <a:p>
            <a:pPr marL="457200" lvl="1" indent="0">
              <a:buNone/>
            </a:pPr>
            <a:r>
              <a:rPr lang="fr-FR" sz="2400" dirty="0" smtClean="0"/>
              <a:t>Recul à plus de 20 ans (87% en place)</a:t>
            </a:r>
          </a:p>
          <a:p>
            <a:pPr marL="457200" lvl="1" indent="0">
              <a:buNone/>
            </a:pPr>
            <a:r>
              <a:rPr lang="fr-FR" sz="2400" dirty="0" smtClean="0"/>
              <a:t>Résultats fonctionnels bons à moyen et long termes</a:t>
            </a:r>
          </a:p>
          <a:p>
            <a:pPr marL="457200" lvl="1" indent="0">
              <a:buNone/>
            </a:pPr>
            <a:r>
              <a:rPr lang="fr-FR" sz="2400" dirty="0" smtClean="0"/>
              <a:t>Possibilité de passage en inversée si échec</a:t>
            </a:r>
          </a:p>
          <a:p>
            <a:pPr marL="457200" lvl="1" indent="0">
              <a:buNone/>
            </a:pPr>
            <a:endParaRPr lang="fr-FR" sz="2400" dirty="0"/>
          </a:p>
          <a:p>
            <a:pPr marL="0" indent="0">
              <a:buNone/>
            </a:pPr>
            <a:r>
              <a:rPr lang="fr-FR" sz="2800" dirty="0" smtClean="0"/>
              <a:t>Inconvénients :</a:t>
            </a:r>
            <a:endParaRPr lang="fr-FR" sz="2800" dirty="0" smtClean="0"/>
          </a:p>
          <a:p>
            <a:pPr marL="457200" lvl="1" indent="0">
              <a:buNone/>
            </a:pPr>
            <a:r>
              <a:rPr lang="fr-FR" sz="2400" dirty="0" smtClean="0"/>
              <a:t>Inadaptée si coiffe non fonctionnelle</a:t>
            </a:r>
          </a:p>
          <a:p>
            <a:pPr marL="457200" lvl="1" indent="0">
              <a:buNone/>
            </a:pPr>
            <a:r>
              <a:rPr lang="fr-FR" sz="2400" dirty="0" smtClean="0"/>
              <a:t>Descellement/ Usure de l’implant glénoïdien avec bascule</a:t>
            </a:r>
          </a:p>
          <a:p>
            <a:pPr marL="457200" lvl="1" indent="0">
              <a:buNone/>
            </a:pPr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9576" y="3580541"/>
            <a:ext cx="1954444" cy="2876612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4019" y="3644727"/>
            <a:ext cx="2103206" cy="2812426"/>
          </a:xfrm>
          <a:prstGeom prst="rect">
            <a:avLst/>
          </a:prstGeom>
        </p:spPr>
      </p:pic>
      <p:pic>
        <p:nvPicPr>
          <p:cNvPr id="10" name="Espace réservé du contenu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43025" cy="2207501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4700" y="64514"/>
            <a:ext cx="2288264" cy="1169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18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llage">
  <a:themeElements>
    <a:clrScheme name="Maillage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aillag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aillag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1539</TotalTime>
  <Words>487</Words>
  <Application>Microsoft Office PowerPoint</Application>
  <PresentationFormat>Grand écran</PresentationFormat>
  <Paragraphs>144</Paragraphs>
  <Slides>16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Century Gothic</vt:lpstr>
      <vt:lpstr>Maillage</vt:lpstr>
      <vt:lpstr>La prothèse d’épaule</vt:lpstr>
      <vt:lpstr>Introduction</vt:lpstr>
      <vt:lpstr>Présentation PowerPoint</vt:lpstr>
      <vt:lpstr>Comment choisir sa prothèse ?</vt:lpstr>
      <vt:lpstr>3 types de prothèses</vt:lpstr>
      <vt:lpstr>La prothèse humérale simple</vt:lpstr>
      <vt:lpstr>Présentation PowerPoint</vt:lpstr>
      <vt:lpstr>La prothèse totale anatomique </vt:lpstr>
      <vt:lpstr>Présentation PowerPoint</vt:lpstr>
      <vt:lpstr>La prothèse inversée </vt:lpstr>
      <vt:lpstr>Présentation PowerPoint</vt:lpstr>
      <vt:lpstr>Présentation PowerPoint</vt:lpstr>
      <vt:lpstr>Le jour J</vt:lpstr>
      <vt:lpstr>Et après</vt:lpstr>
      <vt:lpstr>Et encore après</vt:lpstr>
      <vt:lpstr>Conclusion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de Microsoft Office</dc:creator>
  <cp:lastModifiedBy>Secretariat</cp:lastModifiedBy>
  <cp:revision>21</cp:revision>
  <dcterms:created xsi:type="dcterms:W3CDTF">2018-06-11T12:04:51Z</dcterms:created>
  <dcterms:modified xsi:type="dcterms:W3CDTF">2018-06-19T16:06:59Z</dcterms:modified>
</cp:coreProperties>
</file>