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1"/>
  </p:sldMasterIdLst>
  <p:notesMasterIdLst>
    <p:notesMasterId r:id="rId29"/>
  </p:notesMasterIdLst>
  <p:sldIdLst>
    <p:sldId id="376" r:id="rId2"/>
    <p:sldId id="392" r:id="rId3"/>
    <p:sldId id="378" r:id="rId4"/>
    <p:sldId id="379" r:id="rId5"/>
    <p:sldId id="397" r:id="rId6"/>
    <p:sldId id="398" r:id="rId7"/>
    <p:sldId id="399" r:id="rId8"/>
    <p:sldId id="400" r:id="rId9"/>
    <p:sldId id="401" r:id="rId10"/>
    <p:sldId id="402" r:id="rId11"/>
    <p:sldId id="409" r:id="rId12"/>
    <p:sldId id="410" r:id="rId13"/>
    <p:sldId id="403" r:id="rId14"/>
    <p:sldId id="404" r:id="rId15"/>
    <p:sldId id="385" r:id="rId16"/>
    <p:sldId id="395" r:id="rId17"/>
    <p:sldId id="380" r:id="rId18"/>
    <p:sldId id="396" r:id="rId19"/>
    <p:sldId id="405" r:id="rId20"/>
    <p:sldId id="406" r:id="rId21"/>
    <p:sldId id="381" r:id="rId22"/>
    <p:sldId id="391" r:id="rId23"/>
    <p:sldId id="383" r:id="rId24"/>
    <p:sldId id="393" r:id="rId25"/>
    <p:sldId id="408" r:id="rId26"/>
    <p:sldId id="407" r:id="rId27"/>
    <p:sldId id="389" r:id="rId28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5100" kern="1200">
        <a:solidFill>
          <a:srgbClr val="343434"/>
        </a:solidFill>
        <a:latin typeface="Optima" pitchFamily="-89" charset="0"/>
        <a:ea typeface="ＭＳ Ｐゴシック" pitchFamily="-89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5100" kern="1200">
        <a:solidFill>
          <a:srgbClr val="343434"/>
        </a:solidFill>
        <a:latin typeface="Optima" pitchFamily="-89" charset="0"/>
        <a:ea typeface="ＭＳ Ｐゴシック" pitchFamily="-89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5100" kern="1200">
        <a:solidFill>
          <a:srgbClr val="343434"/>
        </a:solidFill>
        <a:latin typeface="Optima" pitchFamily="-89" charset="0"/>
        <a:ea typeface="ＭＳ Ｐゴシック" pitchFamily="-89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5100" kern="1200">
        <a:solidFill>
          <a:srgbClr val="343434"/>
        </a:solidFill>
        <a:latin typeface="Optima" pitchFamily="-89" charset="0"/>
        <a:ea typeface="ＭＳ Ｐゴシック" pitchFamily="-89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5100" kern="1200">
        <a:solidFill>
          <a:srgbClr val="343434"/>
        </a:solidFill>
        <a:latin typeface="Optima" pitchFamily="-89" charset="0"/>
        <a:ea typeface="ＭＳ Ｐゴシック" pitchFamily="-89" charset="-128"/>
        <a:cs typeface="+mn-cs"/>
      </a:defRPr>
    </a:lvl5pPr>
    <a:lvl6pPr marL="2286000" algn="l" defTabSz="914400" rtl="0" eaLnBrk="1" latinLnBrk="0" hangingPunct="1">
      <a:defRPr sz="5100" kern="1200">
        <a:solidFill>
          <a:srgbClr val="343434"/>
        </a:solidFill>
        <a:latin typeface="Optima" pitchFamily="-89" charset="0"/>
        <a:ea typeface="ＭＳ Ｐゴシック" pitchFamily="-89" charset="-128"/>
        <a:cs typeface="+mn-cs"/>
      </a:defRPr>
    </a:lvl6pPr>
    <a:lvl7pPr marL="2743200" algn="l" defTabSz="914400" rtl="0" eaLnBrk="1" latinLnBrk="0" hangingPunct="1">
      <a:defRPr sz="5100" kern="1200">
        <a:solidFill>
          <a:srgbClr val="343434"/>
        </a:solidFill>
        <a:latin typeface="Optima" pitchFamily="-89" charset="0"/>
        <a:ea typeface="ＭＳ Ｐゴシック" pitchFamily="-89" charset="-128"/>
        <a:cs typeface="+mn-cs"/>
      </a:defRPr>
    </a:lvl7pPr>
    <a:lvl8pPr marL="3200400" algn="l" defTabSz="914400" rtl="0" eaLnBrk="1" latinLnBrk="0" hangingPunct="1">
      <a:defRPr sz="5100" kern="1200">
        <a:solidFill>
          <a:srgbClr val="343434"/>
        </a:solidFill>
        <a:latin typeface="Optima" pitchFamily="-89" charset="0"/>
        <a:ea typeface="ＭＳ Ｐゴシック" pitchFamily="-89" charset="-128"/>
        <a:cs typeface="+mn-cs"/>
      </a:defRPr>
    </a:lvl8pPr>
    <a:lvl9pPr marL="3657600" algn="l" defTabSz="914400" rtl="0" eaLnBrk="1" latinLnBrk="0" hangingPunct="1">
      <a:defRPr sz="5100" kern="1200">
        <a:solidFill>
          <a:srgbClr val="343434"/>
        </a:solidFill>
        <a:latin typeface="Optima" pitchFamily="-89" charset="0"/>
        <a:ea typeface="ＭＳ Ｐゴシック" pitchFamily="-89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66CC"/>
    <a:srgbClr val="FF0000"/>
    <a:srgbClr val="FFFFCC"/>
    <a:srgbClr val="FFFF99"/>
    <a:srgbClr val="777777"/>
    <a:srgbClr val="3C82CC"/>
    <a:srgbClr val="A5C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24" autoAdjust="0"/>
  </p:normalViewPr>
  <p:slideViewPr>
    <p:cSldViewPr>
      <p:cViewPr varScale="1">
        <p:scale>
          <a:sx n="104" d="100"/>
          <a:sy n="104" d="100"/>
        </p:scale>
        <p:origin x="7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chemeClr val="tx1"/>
                </a:solidFill>
                <a:latin typeface="Times New Roman" pitchFamily="-104" charset="0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tx1"/>
                </a:solidFill>
                <a:latin typeface="Times New Roman" pitchFamily="-104" charset="0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chemeClr val="tx1"/>
                </a:solidFill>
                <a:latin typeface="Times New Roman" pitchFamily="-104" charset="0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tx1"/>
                </a:solidFill>
                <a:latin typeface="Times New Roman" pitchFamily="-89" charset="0"/>
              </a:defRPr>
            </a:lvl1pPr>
          </a:lstStyle>
          <a:p>
            <a:pPr>
              <a:defRPr/>
            </a:pPr>
            <a:fld id="{233AA19D-05E4-47FB-A2E8-30AE4E890DA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72564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4" charset="0"/>
        <a:ea typeface="ＭＳ Ｐゴシック" pitchFamily="-104" charset="-128"/>
        <a:cs typeface="ＭＳ Ｐゴシック" pitchFamily="-10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4" charset="0"/>
        <a:ea typeface="ＭＳ Ｐゴシック" pitchFamily="-10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4" charset="0"/>
        <a:ea typeface="ＭＳ Ｐゴシック" pitchFamily="-10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4" charset="0"/>
        <a:ea typeface="ＭＳ Ｐゴシック" pitchFamily="-10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4" charset="0"/>
        <a:ea typeface="ＭＳ Ｐゴシック" pitchFamily="-10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FFEFDC-EE15-4813-8AFF-E5702AA15C29}" type="slidenum">
              <a:rPr lang="fr-FR" smtClean="0"/>
              <a:pPr/>
              <a:t>1</a:t>
            </a:fld>
            <a:endParaRPr lang="fr-FR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fr-FR" smtClean="0">
                <a:latin typeface="Times New Roman" pitchFamily="-89" charset="0"/>
                <a:ea typeface="ＭＳ Ｐゴシック" pitchFamily="-89" charset="-128"/>
              </a:rPr>
              <a:t>Pas de commentaire sur cette dia. </a:t>
            </a:r>
          </a:p>
        </p:txBody>
      </p:sp>
    </p:spTree>
    <p:extLst>
      <p:ext uri="{BB962C8B-B14F-4D97-AF65-F5344CB8AC3E}">
        <p14:creationId xmlns:p14="http://schemas.microsoft.com/office/powerpoint/2010/main" val="4042694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609601"/>
            <a:ext cx="6507167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0"/>
            <a:ext cx="6507167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6/19/2018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605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4732865"/>
            <a:ext cx="74295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84709" y="932112"/>
            <a:ext cx="6169458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60" y="5299603"/>
            <a:ext cx="74295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6/19/2018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641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609602"/>
            <a:ext cx="74294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343400"/>
            <a:ext cx="74295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6/19/2018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62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27459" y="786824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609602"/>
            <a:ext cx="6972299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09" y="3352800"/>
            <a:ext cx="66294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343400"/>
            <a:ext cx="74295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6/19/2018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993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3308581"/>
            <a:ext cx="74295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777381"/>
            <a:ext cx="74295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6/19/2018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534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27459" y="786824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609602"/>
            <a:ext cx="6972299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56059" y="3886200"/>
            <a:ext cx="74295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775200"/>
            <a:ext cx="74295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6/19/2018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488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609602"/>
            <a:ext cx="74294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56059" y="3505200"/>
            <a:ext cx="74295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343400"/>
            <a:ext cx="74295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6/19/2018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854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6/19/2018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240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673" y="609600"/>
            <a:ext cx="1657886" cy="5181601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9" y="609600"/>
            <a:ext cx="5657850" cy="5181600"/>
          </a:xfrm>
        </p:spPr>
        <p:txBody>
          <a:bodyPr vert="eaVert" anchor="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6/19/2018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9242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6/19/2018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238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260" y="3308581"/>
            <a:ext cx="65151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3259" y="4777381"/>
            <a:ext cx="65151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7C6C-0F39-4D70-8E8D-FE5B9C95FA73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6/19/2018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261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9" y="2667000"/>
            <a:ext cx="36576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7959" y="2667000"/>
            <a:ext cx="36576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6/19/2018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040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1961" y="2658533"/>
            <a:ext cx="344169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9" y="3243263"/>
            <a:ext cx="36576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32350" y="2667000"/>
            <a:ext cx="345321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7959" y="3243263"/>
            <a:ext cx="36576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6/19/2018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9769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6/19/2018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859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6/19/2018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6339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1600200"/>
            <a:ext cx="266184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7859" y="609601"/>
            <a:ext cx="44577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971800"/>
            <a:ext cx="266184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6/19/2018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3800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1600200"/>
            <a:ext cx="40005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75300" y="-18288"/>
            <a:ext cx="245744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971800"/>
            <a:ext cx="40005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9409" y="5883276"/>
            <a:ext cx="685800" cy="365125"/>
          </a:xfrm>
        </p:spPr>
        <p:txBody>
          <a:bodyPr/>
          <a:lstStyle/>
          <a:p>
            <a:fld id="{5E6440AA-91A0-436F-8FDB-C0F939DCAE21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6/19/2018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3829050" cy="365125"/>
          </a:xfrm>
        </p:spPr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56960" y="5883276"/>
            <a:ext cx="241925" cy="365125"/>
          </a:xfrm>
        </p:spPr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89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667000"/>
            <a:ext cx="7429499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 defTabSz="457200"/>
            <a:fld id="{0E59FD0C-5451-4CA0-86AF-E70AE3279989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 defTabSz="457200"/>
              <a:t>6/19/2018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 defTabSz="457200"/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 defTabSz="457200"/>
            <a:fld id="{4FAB73BC-B049-4115-A692-8D63A059BFB8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 defTabSz="457200"/>
              <a:t>‹N°›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4706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localhost\Users\carolinedana\Downloads\Mon%20film.mp4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228600"/>
            <a:ext cx="7991475" cy="1292225"/>
          </a:xfrm>
          <a:gradFill rotWithShape="0">
            <a:gsLst>
              <a:gs pos="0">
                <a:schemeClr val="folHlink"/>
              </a:gs>
              <a:gs pos="100000">
                <a:srgbClr val="1C3C5E"/>
              </a:gs>
            </a:gsLst>
            <a:lin ang="5400000" scaled="1"/>
          </a:gradFill>
          <a:effectLst>
            <a:outerShdw dist="35921" dir="2700000" algn="ctr" rotWithShape="0">
              <a:schemeClr val="bg2">
                <a:alpha val="75000"/>
              </a:schemeClr>
            </a:outerShdw>
          </a:effectLst>
        </p:spPr>
        <p:txBody>
          <a:bodyPr/>
          <a:lstStyle/>
          <a:p>
            <a:pPr marL="0" indent="17463" eaLnBrk="1" hangingPunct="1">
              <a:defRPr/>
            </a:pPr>
            <a:r>
              <a:rPr lang="fr-FR" sz="49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-89" charset="-128"/>
              </a:rPr>
              <a:t>PIED BOT VARUS EQUIN</a:t>
            </a:r>
            <a:br>
              <a:rPr lang="fr-FR" sz="49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-89" charset="-128"/>
              </a:rPr>
            </a:br>
            <a:r>
              <a:rPr lang="fr-FR" sz="11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-89" charset="-128"/>
              </a:rPr>
              <a:t> </a:t>
            </a:r>
            <a:r>
              <a:rPr lang="fr-FR" sz="500" b="1" dirty="0" smtClean="0">
                <a:ea typeface="ＭＳ Ｐゴシック" pitchFamily="-89" charset="-128"/>
              </a:rPr>
              <a:t/>
            </a:r>
            <a:br>
              <a:rPr lang="fr-FR" sz="500" b="1" dirty="0" smtClean="0">
                <a:ea typeface="ＭＳ Ｐゴシック" pitchFamily="-89" charset="-128"/>
              </a:rPr>
            </a:br>
            <a:endParaRPr lang="fr-FR" sz="500" b="1" dirty="0" smtClean="0">
              <a:ea typeface="ＭＳ Ｐゴシック" pitchFamily="-89" charset="-128"/>
            </a:endParaRPr>
          </a:p>
        </p:txBody>
      </p:sp>
      <p:sp>
        <p:nvSpPr>
          <p:cNvPr id="2051" name="Rectangle 6"/>
          <p:cNvSpPr>
            <a:spLocks/>
          </p:cNvSpPr>
          <p:nvPr/>
        </p:nvSpPr>
        <p:spPr bwMode="auto">
          <a:xfrm flipH="1">
            <a:off x="838200" y="7315200"/>
            <a:ext cx="184150" cy="1314450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lIns="92075" tIns="46038" rIns="92075" bIns="46038">
            <a:spAutoFit/>
          </a:bodyPr>
          <a:lstStyle/>
          <a:p>
            <a:r>
              <a:rPr lang="fr-FR" sz="1600" i="1">
                <a:solidFill>
                  <a:schemeClr val="tx2"/>
                </a:solidFill>
                <a:latin typeface="Arial" charset="0"/>
              </a:rPr>
              <a:t>ogrès</a:t>
            </a:r>
          </a:p>
        </p:txBody>
      </p:sp>
      <p:sp>
        <p:nvSpPr>
          <p:cNvPr id="2052" name="ZoneTexte 3"/>
          <p:cNvSpPr txBox="1">
            <a:spLocks noChangeArrowheads="1"/>
          </p:cNvSpPr>
          <p:nvPr/>
        </p:nvSpPr>
        <p:spPr bwMode="auto">
          <a:xfrm>
            <a:off x="838200" y="3200400"/>
            <a:ext cx="73152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3800" dirty="0">
                <a:solidFill>
                  <a:srgbClr val="FF66CC"/>
                </a:solidFill>
              </a:rPr>
              <a:t>Principes de la rééducation fonctionnelle et du suivi pendant la croissance</a:t>
            </a:r>
          </a:p>
        </p:txBody>
      </p:sp>
      <p:pic>
        <p:nvPicPr>
          <p:cNvPr id="2053" name="Image 4" descr="children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1600200"/>
            <a:ext cx="4495800" cy="159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ZoneTexte 5"/>
          <p:cNvSpPr txBox="1">
            <a:spLocks noChangeArrowheads="1"/>
          </p:cNvSpPr>
          <p:nvPr/>
        </p:nvSpPr>
        <p:spPr bwMode="auto">
          <a:xfrm>
            <a:off x="1219200" y="5029200"/>
            <a:ext cx="66294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3300" dirty="0">
                <a:solidFill>
                  <a:srgbClr val="FFFFFF"/>
                </a:solidFill>
              </a:rPr>
              <a:t>Caroline Dana et Angélique Rapin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324" y="5559532"/>
            <a:ext cx="2288264" cy="116955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-2362200" y="6324600"/>
            <a:ext cx="12192000" cy="307777"/>
          </a:xfrm>
          <a:prstGeom prst="rect">
            <a:avLst/>
          </a:prstGeom>
          <a:noFill/>
          <a:ln>
            <a:noFill/>
          </a:ln>
          <a:effectLst>
            <a:reflection endPos="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100000"/>
            </a:pPr>
            <a:r>
              <a:rPr lang="fr-FR" sz="14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black">
                      <a:lumMod val="50000"/>
                    </a:prstClr>
                  </a:outerShdw>
                </a:effectLst>
              </a:rPr>
              <a:t>EPU ORTHOWEST FERME DU MANET JUIN 2018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143750" cy="609600"/>
          </a:xfrm>
        </p:spPr>
        <p:txBody>
          <a:bodyPr>
            <a:normAutofit fontScale="90000"/>
          </a:bodyPr>
          <a:lstStyle/>
          <a:p>
            <a:pPr indent="0" algn="ctr" eaLnBrk="1" hangingPunct="1">
              <a:defRPr/>
            </a:pPr>
            <a:r>
              <a:rPr lang="fr-FR" sz="3700" dirty="0" smtClean="0">
                <a:solidFill>
                  <a:srgbClr val="FF66CC"/>
                </a:solidFill>
                <a:ea typeface="ＭＳ Ｐゴシック" pitchFamily="-89" charset="-128"/>
              </a:rPr>
              <a:t>Attelles de posture</a:t>
            </a:r>
          </a:p>
        </p:txBody>
      </p:sp>
      <p:sp>
        <p:nvSpPr>
          <p:cNvPr id="11267" name="ZoneTexte 4"/>
          <p:cNvSpPr txBox="1">
            <a:spLocks noChangeArrowheads="1"/>
          </p:cNvSpPr>
          <p:nvPr/>
        </p:nvSpPr>
        <p:spPr bwMode="auto">
          <a:xfrm>
            <a:off x="6096000" y="1981200"/>
            <a:ext cx="1676400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1268" name="ZoneTexte 5"/>
          <p:cNvSpPr txBox="1">
            <a:spLocks noChangeArrowheads="1"/>
          </p:cNvSpPr>
          <p:nvPr/>
        </p:nvSpPr>
        <p:spPr bwMode="auto">
          <a:xfrm>
            <a:off x="762000" y="1524000"/>
            <a:ext cx="4343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 sz="2700">
              <a:solidFill>
                <a:srgbClr val="FFFFFF"/>
              </a:solidFill>
            </a:endParaRPr>
          </a:p>
          <a:p>
            <a:endParaRPr lang="fr-FR" sz="2700"/>
          </a:p>
        </p:txBody>
      </p:sp>
      <p:sp>
        <p:nvSpPr>
          <p:cNvPr id="10" name="ZoneTexte 9"/>
          <p:cNvSpPr txBox="1"/>
          <p:nvPr/>
        </p:nvSpPr>
        <p:spPr>
          <a:xfrm>
            <a:off x="500034" y="1785926"/>
            <a:ext cx="4572000" cy="630942"/>
          </a:xfrm>
          <a:prstGeom prst="rect">
            <a:avLst/>
          </a:prstGeom>
          <a:solidFill>
            <a:srgbClr val="333399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fr-FR" sz="3500" dirty="0">
                <a:ln>
                  <a:solidFill>
                    <a:schemeClr val="accent1"/>
                  </a:solidFill>
                </a:ln>
                <a:solidFill>
                  <a:srgbClr val="FFFFFF"/>
                </a:solidFill>
                <a:ea typeface="+mn-ea"/>
              </a:rPr>
              <a:t>Naissance à 6 mois</a:t>
            </a:r>
          </a:p>
        </p:txBody>
      </p:sp>
      <p:sp>
        <p:nvSpPr>
          <p:cNvPr id="11270" name="ZoneTexte 10"/>
          <p:cNvSpPr txBox="1">
            <a:spLocks noChangeArrowheads="1"/>
          </p:cNvSpPr>
          <p:nvPr/>
        </p:nvSpPr>
        <p:spPr bwMode="auto">
          <a:xfrm>
            <a:off x="1066800" y="3048000"/>
            <a:ext cx="3429000" cy="600075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3300">
                <a:solidFill>
                  <a:srgbClr val="FFFFFF"/>
                </a:solidFill>
              </a:rPr>
              <a:t>Après 6 mois</a:t>
            </a:r>
          </a:p>
        </p:txBody>
      </p:sp>
      <p:sp>
        <p:nvSpPr>
          <p:cNvPr id="11271" name="ZoneTexte 11"/>
          <p:cNvSpPr txBox="1">
            <a:spLocks noChangeArrowheads="1"/>
          </p:cNvSpPr>
          <p:nvPr/>
        </p:nvSpPr>
        <p:spPr bwMode="auto">
          <a:xfrm>
            <a:off x="1071563" y="4857750"/>
            <a:ext cx="2971800" cy="1077913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3200">
                <a:solidFill>
                  <a:srgbClr val="FFFFFF"/>
                </a:solidFill>
              </a:rPr>
              <a:t>Après la marche</a:t>
            </a:r>
          </a:p>
        </p:txBody>
      </p:sp>
      <p:sp>
        <p:nvSpPr>
          <p:cNvPr id="11272" name="ZoneTexte 13"/>
          <p:cNvSpPr txBox="1">
            <a:spLocks noChangeArrowheads="1"/>
          </p:cNvSpPr>
          <p:nvPr/>
        </p:nvSpPr>
        <p:spPr bwMode="auto">
          <a:xfrm>
            <a:off x="5410200" y="1600200"/>
            <a:ext cx="34290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900" dirty="0">
                <a:solidFill>
                  <a:schemeClr val="tx1"/>
                </a:solidFill>
              </a:rPr>
              <a:t>Attelles longues jour et nuit</a:t>
            </a:r>
          </a:p>
        </p:txBody>
      </p:sp>
      <p:sp>
        <p:nvSpPr>
          <p:cNvPr id="11273" name="ZoneTexte 14"/>
          <p:cNvSpPr txBox="1">
            <a:spLocks noChangeArrowheads="1"/>
          </p:cNvSpPr>
          <p:nvPr/>
        </p:nvSpPr>
        <p:spPr bwMode="auto">
          <a:xfrm>
            <a:off x="5214938" y="2895600"/>
            <a:ext cx="347186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800" dirty="0">
                <a:solidFill>
                  <a:srgbClr val="FFFFFF"/>
                </a:solidFill>
              </a:rPr>
              <a:t>Attelles courtes</a:t>
            </a:r>
          </a:p>
          <a:p>
            <a:r>
              <a:rPr lang="fr-FR" sz="2800" dirty="0">
                <a:solidFill>
                  <a:srgbClr val="FFFFFF"/>
                </a:solidFill>
              </a:rPr>
              <a:t> le jour/</a:t>
            </a:r>
          </a:p>
          <a:p>
            <a:r>
              <a:rPr lang="fr-FR" sz="2800" dirty="0">
                <a:solidFill>
                  <a:srgbClr val="FFFFFF"/>
                </a:solidFill>
              </a:rPr>
              <a:t>longues la nuit</a:t>
            </a:r>
          </a:p>
        </p:txBody>
      </p:sp>
      <p:sp>
        <p:nvSpPr>
          <p:cNvPr id="11274" name="ZoneTexte 15"/>
          <p:cNvSpPr txBox="1">
            <a:spLocks noChangeArrowheads="1"/>
          </p:cNvSpPr>
          <p:nvPr/>
        </p:nvSpPr>
        <p:spPr bwMode="auto">
          <a:xfrm>
            <a:off x="5257800" y="4876800"/>
            <a:ext cx="3124200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700" dirty="0">
                <a:solidFill>
                  <a:srgbClr val="FFFFFF"/>
                </a:solidFill>
              </a:rPr>
              <a:t>Attelles longues puis courtes la nuit</a:t>
            </a:r>
          </a:p>
          <a:p>
            <a:r>
              <a:rPr lang="fr-FR" sz="2700" dirty="0">
                <a:solidFill>
                  <a:srgbClr val="FFFFFF"/>
                </a:solidFill>
              </a:rPr>
              <a:t>â</a:t>
            </a:r>
            <a:r>
              <a:rPr lang="fr-FR" sz="2700" dirty="0" smtClean="0">
                <a:solidFill>
                  <a:srgbClr val="FFFFFF"/>
                </a:solidFill>
              </a:rPr>
              <a:t>ge </a:t>
            </a:r>
            <a:r>
              <a:rPr lang="fr-FR" sz="2700" dirty="0">
                <a:solidFill>
                  <a:srgbClr val="FFFFFF"/>
                </a:solidFill>
              </a:rPr>
              <a:t>7 ans environ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7143750" cy="609600"/>
          </a:xfrm>
        </p:spPr>
        <p:txBody>
          <a:bodyPr>
            <a:noAutofit/>
          </a:bodyPr>
          <a:lstStyle/>
          <a:p>
            <a:pPr indent="0" algn="ctr" eaLnBrk="1" hangingPunct="1">
              <a:defRPr/>
            </a:pPr>
            <a:r>
              <a:rPr lang="fr-FR" sz="3600" dirty="0" smtClean="0">
                <a:solidFill>
                  <a:srgbClr val="FF66CC"/>
                </a:solidFill>
                <a:ea typeface="ＭＳ Ｐゴシック" pitchFamily="-89" charset="-128"/>
              </a:rPr>
              <a:t>Rééducation dynamique après la marche</a:t>
            </a:r>
          </a:p>
        </p:txBody>
      </p:sp>
      <p:sp>
        <p:nvSpPr>
          <p:cNvPr id="12291" name="ZoneTexte 4"/>
          <p:cNvSpPr txBox="1">
            <a:spLocks noChangeArrowheads="1"/>
          </p:cNvSpPr>
          <p:nvPr/>
        </p:nvSpPr>
        <p:spPr bwMode="auto">
          <a:xfrm>
            <a:off x="6096000" y="1981200"/>
            <a:ext cx="1676400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2292" name="ZoneTexte 5"/>
          <p:cNvSpPr txBox="1">
            <a:spLocks noChangeArrowheads="1"/>
          </p:cNvSpPr>
          <p:nvPr/>
        </p:nvSpPr>
        <p:spPr bwMode="auto">
          <a:xfrm>
            <a:off x="785786" y="1357298"/>
            <a:ext cx="4343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 sz="2700">
              <a:solidFill>
                <a:srgbClr val="FFFFFF"/>
              </a:solidFill>
            </a:endParaRPr>
          </a:p>
          <a:p>
            <a:endParaRPr lang="fr-FR" sz="2700"/>
          </a:p>
        </p:txBody>
      </p:sp>
      <p:sp>
        <p:nvSpPr>
          <p:cNvPr id="12293" name="ZoneTexte 7"/>
          <p:cNvSpPr txBox="1">
            <a:spLocks noChangeArrowheads="1"/>
          </p:cNvSpPr>
          <p:nvPr/>
        </p:nvSpPr>
        <p:spPr bwMode="auto">
          <a:xfrm>
            <a:off x="857224" y="1643050"/>
            <a:ext cx="7358114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FFFF"/>
                </a:solidFill>
              </a:rPr>
              <a:t>Marche en « canard </a:t>
            </a:r>
            <a:r>
              <a:rPr lang="fr-FR" sz="2400" dirty="0" smtClean="0">
                <a:solidFill>
                  <a:srgbClr val="FFFFFF"/>
                </a:solidFill>
              </a:rPr>
              <a:t>» : </a:t>
            </a:r>
            <a:r>
              <a:rPr lang="fr-FR" sz="2400" dirty="0" err="1">
                <a:solidFill>
                  <a:srgbClr val="FFFFFF"/>
                </a:solidFill>
              </a:rPr>
              <a:t>dérotation</a:t>
            </a:r>
            <a:r>
              <a:rPr lang="fr-FR" sz="2400" dirty="0">
                <a:solidFill>
                  <a:srgbClr val="FFFFFF"/>
                </a:solidFill>
              </a:rPr>
              <a:t> </a:t>
            </a:r>
            <a:r>
              <a:rPr lang="fr-FR" sz="2400" dirty="0" smtClean="0">
                <a:solidFill>
                  <a:srgbClr val="FFFFFF"/>
                </a:solidFill>
              </a:rPr>
              <a:t>externe / </a:t>
            </a:r>
            <a:r>
              <a:rPr lang="fr-FR" sz="2400" dirty="0">
                <a:solidFill>
                  <a:srgbClr val="FFFFFF"/>
                </a:solidFill>
              </a:rPr>
              <a:t>renforcement des </a:t>
            </a:r>
            <a:r>
              <a:rPr lang="fr-FR" sz="2400" dirty="0" smtClean="0">
                <a:solidFill>
                  <a:srgbClr val="FFFFFF"/>
                </a:solidFill>
              </a:rPr>
              <a:t>fibulaires</a:t>
            </a:r>
          </a:p>
          <a:p>
            <a:endParaRPr lang="fr-FR" sz="2400" dirty="0" smtClean="0">
              <a:solidFill>
                <a:srgbClr val="FFFFFF"/>
              </a:solidFill>
            </a:endParaRPr>
          </a:p>
          <a:p>
            <a:r>
              <a:rPr lang="fr-FR" sz="2400" dirty="0" smtClean="0">
                <a:solidFill>
                  <a:srgbClr val="FFFFFF"/>
                </a:solidFill>
              </a:rPr>
              <a:t>Renforcement </a:t>
            </a:r>
            <a:r>
              <a:rPr lang="fr-FR" sz="2400" dirty="0" smtClean="0">
                <a:solidFill>
                  <a:srgbClr val="FFFFFF"/>
                </a:solidFill>
              </a:rPr>
              <a:t>fibulaires / gastrocnémiens</a:t>
            </a:r>
            <a:endParaRPr lang="fr-FR" sz="2400" dirty="0" smtClean="0">
              <a:solidFill>
                <a:srgbClr val="FFFFFF"/>
              </a:solidFill>
            </a:endParaRPr>
          </a:p>
          <a:p>
            <a:endParaRPr lang="fr-FR" sz="2400" dirty="0">
              <a:solidFill>
                <a:srgbClr val="FFFFFF"/>
              </a:solidFill>
            </a:endParaRPr>
          </a:p>
          <a:p>
            <a:r>
              <a:rPr lang="fr-FR" sz="2400" dirty="0" smtClean="0">
                <a:solidFill>
                  <a:srgbClr val="FFFFFF"/>
                </a:solidFill>
              </a:rPr>
              <a:t>Apprentissage auto postures</a:t>
            </a:r>
            <a:endParaRPr lang="fr-FR" sz="2400" dirty="0">
              <a:solidFill>
                <a:srgbClr val="FFFFFF"/>
              </a:solidFill>
            </a:endParaRPr>
          </a:p>
          <a:p>
            <a:endParaRPr lang="fr-FR" sz="2400" dirty="0">
              <a:solidFill>
                <a:srgbClr val="FFFFFF"/>
              </a:solidFill>
            </a:endParaRPr>
          </a:p>
          <a:p>
            <a:endParaRPr lang="fr-FR" sz="2400" dirty="0">
              <a:solidFill>
                <a:srgbClr val="FFFFFF"/>
              </a:solidFill>
            </a:endParaRPr>
          </a:p>
          <a:p>
            <a:endParaRPr lang="fr-FR" sz="2900" dirty="0">
              <a:solidFill>
                <a:srgbClr val="FFFFFF"/>
              </a:solidFill>
            </a:endParaRPr>
          </a:p>
          <a:p>
            <a:endParaRPr lang="fr-FR" sz="2900" dirty="0">
              <a:solidFill>
                <a:srgbClr val="FFFFFF"/>
              </a:solidFill>
            </a:endParaRPr>
          </a:p>
          <a:p>
            <a:endParaRPr lang="fr-FR" sz="2900" dirty="0">
              <a:solidFill>
                <a:srgbClr val="FFFFFF"/>
              </a:solidFill>
            </a:endParaRPr>
          </a:p>
          <a:p>
            <a:endParaRPr lang="fr-FR" sz="2900" dirty="0">
              <a:solidFill>
                <a:srgbClr val="FFFFFF"/>
              </a:solidFill>
            </a:endParaRPr>
          </a:p>
        </p:txBody>
      </p:sp>
      <p:pic>
        <p:nvPicPr>
          <p:cNvPr id="6" name="Image 5" descr="F:\Bilans patients angie\photos pieds bots\IMG_895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6490487" y="3953659"/>
            <a:ext cx="2949571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F:\Bilans patients angie\photos pieds bots\IMG_8953.JPG"/>
          <p:cNvPicPr/>
          <p:nvPr/>
        </p:nvPicPr>
        <p:blipFill>
          <a:blip r:embed="rId3"/>
          <a:srcRect l="17295" r="11235"/>
          <a:stretch>
            <a:fillRect/>
          </a:stretch>
        </p:blipFill>
        <p:spPr bwMode="auto">
          <a:xfrm rot="5400000">
            <a:off x="3264692" y="3974308"/>
            <a:ext cx="2655890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 descr="F:\Bilans patients angie\photos pieds bots\IMG_8955.JPG"/>
          <p:cNvPicPr/>
          <p:nvPr/>
        </p:nvPicPr>
        <p:blipFill>
          <a:blip r:embed="rId4"/>
          <a:srcRect l="5615" t="13032" r="3993"/>
          <a:stretch>
            <a:fillRect/>
          </a:stretch>
        </p:blipFill>
        <p:spPr bwMode="auto">
          <a:xfrm rot="5400000">
            <a:off x="-308358" y="3983270"/>
            <a:ext cx="3335487" cy="2413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7620000" y="3886200"/>
            <a:ext cx="571504" cy="285752"/>
          </a:xfrm>
          <a:prstGeom prst="rect">
            <a:avLst/>
          </a:prstGeom>
          <a:solidFill>
            <a:schemeClr val="bg2"/>
          </a:solidFill>
          <a:ln w="254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kumimoji="0" lang="fr-FR" sz="5100" b="0" i="0" u="none" strike="noStrike" cap="none" normalizeH="0" baseline="0">
              <a:ln>
                <a:noFill/>
              </a:ln>
              <a:solidFill>
                <a:srgbClr val="343434"/>
              </a:solidFill>
              <a:effectLst/>
              <a:latin typeface="Optima" pitchFamily="-10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990600" y="3810000"/>
            <a:ext cx="785818" cy="285752"/>
          </a:xfrm>
          <a:prstGeom prst="rect">
            <a:avLst/>
          </a:prstGeom>
          <a:solidFill>
            <a:schemeClr val="bg2"/>
          </a:solidFill>
          <a:ln w="254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kumimoji="0" lang="fr-FR" sz="5100" b="0" i="0" u="none" strike="noStrike" cap="none" normalizeH="0" baseline="0">
              <a:ln>
                <a:noFill/>
              </a:ln>
              <a:solidFill>
                <a:srgbClr val="343434"/>
              </a:solidFill>
              <a:effectLst/>
              <a:latin typeface="Optima" pitchFamily="-10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886200" y="5334000"/>
            <a:ext cx="428628" cy="142876"/>
          </a:xfrm>
          <a:prstGeom prst="rect">
            <a:avLst/>
          </a:prstGeom>
          <a:solidFill>
            <a:schemeClr val="bg2"/>
          </a:solidFill>
          <a:ln w="254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kumimoji="0" lang="fr-FR" sz="5100" b="0" i="0" u="none" strike="noStrike" cap="none" normalizeH="0" baseline="0">
              <a:ln>
                <a:noFill/>
              </a:ln>
              <a:solidFill>
                <a:srgbClr val="343434"/>
              </a:solidFill>
              <a:effectLst/>
              <a:latin typeface="Optima" pitchFamily="-1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143750" cy="609600"/>
          </a:xfrm>
        </p:spPr>
        <p:txBody>
          <a:bodyPr>
            <a:normAutofit fontScale="90000"/>
          </a:bodyPr>
          <a:lstStyle/>
          <a:p>
            <a:pPr indent="0" algn="ctr" eaLnBrk="1" hangingPunct="1">
              <a:defRPr/>
            </a:pPr>
            <a:r>
              <a:rPr lang="fr-FR" sz="3700" dirty="0" smtClean="0">
                <a:solidFill>
                  <a:srgbClr val="FF66CC"/>
                </a:solidFill>
                <a:ea typeface="ＭＳ Ｐゴシック" pitchFamily="-89" charset="-128"/>
              </a:rPr>
              <a:t>Fréquence des séances</a:t>
            </a:r>
          </a:p>
        </p:txBody>
      </p:sp>
      <p:sp>
        <p:nvSpPr>
          <p:cNvPr id="13315" name="ZoneTexte 4"/>
          <p:cNvSpPr txBox="1">
            <a:spLocks noChangeArrowheads="1"/>
          </p:cNvSpPr>
          <p:nvPr/>
        </p:nvSpPr>
        <p:spPr bwMode="auto">
          <a:xfrm>
            <a:off x="6096000" y="1981200"/>
            <a:ext cx="1676400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3316" name="ZoneTexte 5"/>
          <p:cNvSpPr txBox="1">
            <a:spLocks noChangeArrowheads="1"/>
          </p:cNvSpPr>
          <p:nvPr/>
        </p:nvSpPr>
        <p:spPr bwMode="auto">
          <a:xfrm>
            <a:off x="762000" y="1524000"/>
            <a:ext cx="4343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 sz="2700">
              <a:solidFill>
                <a:srgbClr val="FFFFFF"/>
              </a:solidFill>
            </a:endParaRPr>
          </a:p>
          <a:p>
            <a:endParaRPr lang="fr-FR" sz="2700"/>
          </a:p>
        </p:txBody>
      </p:sp>
      <p:sp>
        <p:nvSpPr>
          <p:cNvPr id="10" name="ZoneTexte 9"/>
          <p:cNvSpPr txBox="1"/>
          <p:nvPr/>
        </p:nvSpPr>
        <p:spPr>
          <a:xfrm>
            <a:off x="500034" y="1785926"/>
            <a:ext cx="4572000" cy="630942"/>
          </a:xfrm>
          <a:prstGeom prst="rect">
            <a:avLst/>
          </a:prstGeom>
          <a:solidFill>
            <a:srgbClr val="333399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fr-FR" sz="3500" dirty="0">
                <a:ln>
                  <a:solidFill>
                    <a:schemeClr val="accent1"/>
                  </a:solidFill>
                </a:ln>
                <a:solidFill>
                  <a:srgbClr val="FFFFFF"/>
                </a:solidFill>
                <a:ea typeface="+mn-ea"/>
              </a:rPr>
              <a:t>Naissance à 6 mois</a:t>
            </a:r>
          </a:p>
        </p:txBody>
      </p:sp>
      <p:sp>
        <p:nvSpPr>
          <p:cNvPr id="13318" name="ZoneTexte 10"/>
          <p:cNvSpPr txBox="1">
            <a:spLocks noChangeArrowheads="1"/>
          </p:cNvSpPr>
          <p:nvPr/>
        </p:nvSpPr>
        <p:spPr bwMode="auto">
          <a:xfrm>
            <a:off x="1066800" y="3048000"/>
            <a:ext cx="3429000" cy="600075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3300">
                <a:solidFill>
                  <a:srgbClr val="FFFFFF"/>
                </a:solidFill>
              </a:rPr>
              <a:t>Après 6 mois</a:t>
            </a:r>
          </a:p>
        </p:txBody>
      </p:sp>
      <p:sp>
        <p:nvSpPr>
          <p:cNvPr id="13319" name="ZoneTexte 11"/>
          <p:cNvSpPr txBox="1">
            <a:spLocks noChangeArrowheads="1"/>
          </p:cNvSpPr>
          <p:nvPr/>
        </p:nvSpPr>
        <p:spPr bwMode="auto">
          <a:xfrm>
            <a:off x="1071563" y="4857750"/>
            <a:ext cx="2971800" cy="1077913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3200">
                <a:solidFill>
                  <a:srgbClr val="FFFFFF"/>
                </a:solidFill>
              </a:rPr>
              <a:t>Après la marche</a:t>
            </a:r>
          </a:p>
        </p:txBody>
      </p:sp>
      <p:sp>
        <p:nvSpPr>
          <p:cNvPr id="13320" name="ZoneTexte 13"/>
          <p:cNvSpPr txBox="1">
            <a:spLocks noChangeArrowheads="1"/>
          </p:cNvSpPr>
          <p:nvPr/>
        </p:nvSpPr>
        <p:spPr bwMode="auto">
          <a:xfrm>
            <a:off x="5072063" y="1571625"/>
            <a:ext cx="34290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900" dirty="0">
                <a:solidFill>
                  <a:schemeClr val="tx1"/>
                </a:solidFill>
              </a:rPr>
              <a:t>5 séances par semaine</a:t>
            </a:r>
          </a:p>
        </p:txBody>
      </p:sp>
      <p:sp>
        <p:nvSpPr>
          <p:cNvPr id="13321" name="ZoneTexte 14"/>
          <p:cNvSpPr txBox="1">
            <a:spLocks noChangeArrowheads="1"/>
          </p:cNvSpPr>
          <p:nvPr/>
        </p:nvSpPr>
        <p:spPr bwMode="auto">
          <a:xfrm>
            <a:off x="5214938" y="2895600"/>
            <a:ext cx="34718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800">
                <a:solidFill>
                  <a:srgbClr val="FFFFFF"/>
                </a:solidFill>
              </a:rPr>
              <a:t>3 séances par semaine</a:t>
            </a:r>
          </a:p>
        </p:txBody>
      </p:sp>
      <p:sp>
        <p:nvSpPr>
          <p:cNvPr id="13322" name="ZoneTexte 15"/>
          <p:cNvSpPr txBox="1">
            <a:spLocks noChangeArrowheads="1"/>
          </p:cNvSpPr>
          <p:nvPr/>
        </p:nvSpPr>
        <p:spPr bwMode="auto">
          <a:xfrm>
            <a:off x="5257800" y="4876800"/>
            <a:ext cx="3124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700" dirty="0">
                <a:solidFill>
                  <a:srgbClr val="FFFFFF"/>
                </a:solidFill>
              </a:rPr>
              <a:t>2 puis 1 séance par semaine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00250" y="685800"/>
            <a:ext cx="7143750" cy="609600"/>
          </a:xfrm>
        </p:spPr>
        <p:txBody>
          <a:bodyPr>
            <a:normAutofit fontScale="90000"/>
          </a:bodyPr>
          <a:lstStyle/>
          <a:p>
            <a:pPr indent="0" eaLnBrk="1" hangingPunct="1">
              <a:defRPr/>
            </a:pPr>
            <a:r>
              <a:rPr lang="fr-FR" sz="3700" dirty="0" smtClean="0">
                <a:solidFill>
                  <a:srgbClr val="FF66CC"/>
                </a:solidFill>
                <a:ea typeface="ＭＳ Ｐゴシック" pitchFamily="-89" charset="-128"/>
              </a:rPr>
              <a:t>« </a:t>
            </a:r>
            <a:r>
              <a:rPr lang="fr-FR" sz="3700" dirty="0" smtClean="0">
                <a:solidFill>
                  <a:srgbClr val="FF66CC"/>
                </a:solidFill>
                <a:ea typeface="ＭＳ Ｐゴシック" pitchFamily="-89" charset="-128"/>
              </a:rPr>
              <a:t>Trucs </a:t>
            </a:r>
            <a:r>
              <a:rPr lang="fr-FR" sz="3700" dirty="0" smtClean="0">
                <a:solidFill>
                  <a:srgbClr val="FF66CC"/>
                </a:solidFill>
                <a:ea typeface="ＭＳ Ｐゴシック" pitchFamily="-89" charset="-128"/>
              </a:rPr>
              <a:t>et astuces » de la méthode fonctionnelle</a:t>
            </a:r>
          </a:p>
        </p:txBody>
      </p:sp>
      <p:sp>
        <p:nvSpPr>
          <p:cNvPr id="15363" name="ZoneTexte 4"/>
          <p:cNvSpPr txBox="1">
            <a:spLocks noChangeArrowheads="1"/>
          </p:cNvSpPr>
          <p:nvPr/>
        </p:nvSpPr>
        <p:spPr bwMode="auto">
          <a:xfrm>
            <a:off x="6096000" y="1981200"/>
            <a:ext cx="1676400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5364" name="ZoneTexte 5"/>
          <p:cNvSpPr txBox="1">
            <a:spLocks noChangeArrowheads="1"/>
          </p:cNvSpPr>
          <p:nvPr/>
        </p:nvSpPr>
        <p:spPr bwMode="auto">
          <a:xfrm>
            <a:off x="762000" y="1524000"/>
            <a:ext cx="7162800" cy="549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 sz="2700" dirty="0">
              <a:solidFill>
                <a:srgbClr val="FFFFFF"/>
              </a:solidFill>
            </a:endParaRPr>
          </a:p>
          <a:p>
            <a:r>
              <a:rPr lang="fr-FR" sz="2700" dirty="0">
                <a:solidFill>
                  <a:srgbClr val="FFFFFF"/>
                </a:solidFill>
              </a:rPr>
              <a:t>Allergies = changement des </a:t>
            </a:r>
            <a:r>
              <a:rPr lang="fr-FR" sz="2700" dirty="0" smtClean="0">
                <a:solidFill>
                  <a:srgbClr val="FFFFFF"/>
                </a:solidFill>
              </a:rPr>
              <a:t>adhésifs / </a:t>
            </a:r>
            <a:r>
              <a:rPr lang="fr-FR" sz="2700" dirty="0">
                <a:solidFill>
                  <a:srgbClr val="FFFFFF"/>
                </a:solidFill>
              </a:rPr>
              <a:t>changement de jersey ou pré lavage en machine / peau de </a:t>
            </a:r>
            <a:r>
              <a:rPr lang="fr-FR" sz="2700" dirty="0" err="1">
                <a:solidFill>
                  <a:srgbClr val="FFFFFF"/>
                </a:solidFill>
              </a:rPr>
              <a:t>chamoix</a:t>
            </a:r>
            <a:endParaRPr lang="fr-FR" sz="2700" dirty="0">
              <a:solidFill>
                <a:srgbClr val="FFFFFF"/>
              </a:solidFill>
            </a:endParaRPr>
          </a:p>
          <a:p>
            <a:endParaRPr lang="fr-FR" sz="2700" dirty="0">
              <a:solidFill>
                <a:srgbClr val="FFFFFF"/>
              </a:solidFill>
            </a:endParaRPr>
          </a:p>
          <a:p>
            <a:r>
              <a:rPr lang="fr-FR" sz="2700" dirty="0">
                <a:solidFill>
                  <a:srgbClr val="FFFFFF"/>
                </a:solidFill>
              </a:rPr>
              <a:t>Blessures = utilisation de secondes peaux</a:t>
            </a:r>
          </a:p>
          <a:p>
            <a:endParaRPr lang="fr-FR" sz="2700" dirty="0">
              <a:solidFill>
                <a:srgbClr val="FFFFFF"/>
              </a:solidFill>
            </a:endParaRPr>
          </a:p>
          <a:p>
            <a:r>
              <a:rPr lang="fr-FR" sz="2700" dirty="0">
                <a:solidFill>
                  <a:srgbClr val="FFFFFF"/>
                </a:solidFill>
              </a:rPr>
              <a:t>Bains = utilisation de </a:t>
            </a:r>
            <a:r>
              <a:rPr lang="fr-FR" sz="2700" dirty="0" smtClean="0">
                <a:solidFill>
                  <a:srgbClr val="FFFFFF"/>
                </a:solidFill>
              </a:rPr>
              <a:t>préservatifs/gants latex</a:t>
            </a:r>
          </a:p>
          <a:p>
            <a:endParaRPr lang="fr-FR" sz="2700" dirty="0">
              <a:solidFill>
                <a:srgbClr val="FFFFFF"/>
              </a:solidFill>
            </a:endParaRPr>
          </a:p>
          <a:p>
            <a:r>
              <a:rPr lang="fr-FR" sz="2700" dirty="0">
                <a:solidFill>
                  <a:srgbClr val="FFFFFF"/>
                </a:solidFill>
              </a:rPr>
              <a:t>Adaptation des habits = pas de pyjamas / augmentation des tailles de </a:t>
            </a:r>
            <a:r>
              <a:rPr lang="fr-FR" sz="2700" dirty="0" err="1" smtClean="0">
                <a:solidFill>
                  <a:srgbClr val="FFFFFF"/>
                </a:solidFill>
              </a:rPr>
              <a:t>turbulette</a:t>
            </a:r>
            <a:endParaRPr lang="fr-FR" sz="2700" dirty="0">
              <a:solidFill>
                <a:srgbClr val="FFFFFF"/>
              </a:solidFill>
            </a:endParaRPr>
          </a:p>
          <a:p>
            <a:endParaRPr lang="fr-FR" sz="2700" dirty="0">
              <a:solidFill>
                <a:srgbClr val="FFFFFF"/>
              </a:solidFill>
            </a:endParaRPr>
          </a:p>
          <a:p>
            <a:endParaRPr lang="fr-FR" sz="27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7143750" cy="609600"/>
          </a:xfrm>
        </p:spPr>
        <p:txBody>
          <a:bodyPr>
            <a:normAutofit fontScale="90000"/>
          </a:bodyPr>
          <a:lstStyle/>
          <a:p>
            <a:pPr indent="0" algn="ctr" eaLnBrk="1" hangingPunct="1">
              <a:defRPr/>
            </a:pPr>
            <a:r>
              <a:rPr lang="fr-FR" sz="3700" dirty="0" smtClean="0">
                <a:solidFill>
                  <a:srgbClr val="FF66CC"/>
                </a:solidFill>
                <a:ea typeface="ＭＳ Ｐゴシック" pitchFamily="-89" charset="-128"/>
              </a:rPr>
              <a:t>Complications</a:t>
            </a:r>
          </a:p>
        </p:txBody>
      </p:sp>
      <p:sp>
        <p:nvSpPr>
          <p:cNvPr id="14339" name="ZoneTexte 4"/>
          <p:cNvSpPr txBox="1">
            <a:spLocks noChangeArrowheads="1"/>
          </p:cNvSpPr>
          <p:nvPr/>
        </p:nvSpPr>
        <p:spPr bwMode="auto">
          <a:xfrm>
            <a:off x="6096000" y="1981200"/>
            <a:ext cx="1676400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4340" name="ZoneTexte 5"/>
          <p:cNvSpPr txBox="1">
            <a:spLocks noChangeArrowheads="1"/>
          </p:cNvSpPr>
          <p:nvPr/>
        </p:nvSpPr>
        <p:spPr bwMode="auto">
          <a:xfrm>
            <a:off x="0" y="1143000"/>
            <a:ext cx="34290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 sz="2700" dirty="0">
              <a:solidFill>
                <a:srgbClr val="FFFFFF"/>
              </a:solidFill>
            </a:endParaRPr>
          </a:p>
          <a:p>
            <a:r>
              <a:rPr lang="fr-FR" sz="2600" dirty="0">
                <a:solidFill>
                  <a:srgbClr val="FFFFFF"/>
                </a:solidFill>
              </a:rPr>
              <a:t>Problèmes cutanés</a:t>
            </a:r>
          </a:p>
        </p:txBody>
      </p:sp>
      <p:sp>
        <p:nvSpPr>
          <p:cNvPr id="14341" name="ZoneTexte 6"/>
          <p:cNvSpPr txBox="1">
            <a:spLocks noChangeArrowheads="1"/>
          </p:cNvSpPr>
          <p:nvPr/>
        </p:nvSpPr>
        <p:spPr bwMode="auto">
          <a:xfrm>
            <a:off x="6019800" y="685800"/>
            <a:ext cx="28194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500" dirty="0">
                <a:solidFill>
                  <a:srgbClr val="FFFFFF"/>
                </a:solidFill>
              </a:rPr>
              <a:t>Décollements </a:t>
            </a:r>
            <a:r>
              <a:rPr lang="fr-FR" sz="2500" dirty="0" err="1">
                <a:solidFill>
                  <a:srgbClr val="FFFFFF"/>
                </a:solidFill>
              </a:rPr>
              <a:t>é</a:t>
            </a:r>
            <a:r>
              <a:rPr lang="fr-FR" sz="2500" dirty="0" err="1" smtClean="0">
                <a:solidFill>
                  <a:srgbClr val="FFFFFF"/>
                </a:solidFill>
              </a:rPr>
              <a:t>piphysaires</a:t>
            </a:r>
            <a:endParaRPr lang="fr-FR" sz="2500" dirty="0">
              <a:solidFill>
                <a:srgbClr val="FFFFFF"/>
              </a:solidFill>
            </a:endParaRPr>
          </a:p>
        </p:txBody>
      </p:sp>
      <p:sp>
        <p:nvSpPr>
          <p:cNvPr id="14342" name="ZoneTexte 7"/>
          <p:cNvSpPr txBox="1">
            <a:spLocks noChangeArrowheads="1"/>
          </p:cNvSpPr>
          <p:nvPr/>
        </p:nvSpPr>
        <p:spPr bwMode="auto">
          <a:xfrm>
            <a:off x="381000" y="3048000"/>
            <a:ext cx="35052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500" dirty="0">
                <a:solidFill>
                  <a:srgbClr val="FFFFFF"/>
                </a:solidFill>
              </a:rPr>
              <a:t>Hypercorrection pied </a:t>
            </a:r>
            <a:r>
              <a:rPr lang="fr-FR" sz="2500" dirty="0" smtClean="0">
                <a:solidFill>
                  <a:srgbClr val="FFFFFF"/>
                </a:solidFill>
              </a:rPr>
              <a:t>plat / pied </a:t>
            </a:r>
            <a:r>
              <a:rPr lang="fr-FR" sz="2500" dirty="0">
                <a:solidFill>
                  <a:srgbClr val="FFFFFF"/>
                </a:solidFill>
              </a:rPr>
              <a:t>convexe</a:t>
            </a:r>
          </a:p>
        </p:txBody>
      </p:sp>
      <p:pic>
        <p:nvPicPr>
          <p:cNvPr id="14343" name="Picture 2" descr="C:\Documents and Settings\jpkohler\Bureau\num.dia Pr Seringe\présentation\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4291013"/>
            <a:ext cx="3463925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Image 9" descr="DE PBV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752600"/>
            <a:ext cx="1382713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2" descr="C:\Documents and Settings\jpkohler\Bureau\num.dia Pr Seringe\présentation\13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4343400"/>
            <a:ext cx="3352800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Documents and Settings\jpkohler\Bureau\num.dia Pr Seringe\présentation\5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3764655" y="1797945"/>
            <a:ext cx="2529090" cy="1676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143750" cy="796925"/>
          </a:xfrm>
        </p:spPr>
        <p:txBody>
          <a:bodyPr>
            <a:normAutofit fontScale="90000"/>
          </a:bodyPr>
          <a:lstStyle/>
          <a:p>
            <a:pPr indent="0" algn="ctr" eaLnBrk="1" hangingPunct="1">
              <a:defRPr/>
            </a:pPr>
            <a:r>
              <a:rPr lang="fr-FR" sz="3800" dirty="0" smtClean="0">
                <a:solidFill>
                  <a:srgbClr val="FF66CC"/>
                </a:solidFill>
                <a:ea typeface="ＭＳ Ｐゴシック" pitchFamily="-89" charset="-128"/>
              </a:rPr>
              <a:t>Méthode concurrente </a:t>
            </a:r>
            <a:r>
              <a:rPr lang="fr-FR" sz="3800" dirty="0" err="1" smtClean="0">
                <a:solidFill>
                  <a:srgbClr val="FF66CC"/>
                </a:solidFill>
                <a:ea typeface="ＭＳ Ｐゴシック" pitchFamily="-89" charset="-128"/>
              </a:rPr>
              <a:t>Ponsetti</a:t>
            </a:r>
            <a:r>
              <a:rPr lang="fr-FR" sz="3800" dirty="0" smtClean="0">
                <a:solidFill>
                  <a:srgbClr val="FF66CC"/>
                </a:solidFill>
                <a:ea typeface="ＭＳ Ｐゴシック" pitchFamily="-89" charset="-128"/>
              </a:rPr>
              <a:t> </a:t>
            </a:r>
          </a:p>
        </p:txBody>
      </p:sp>
      <p:pic>
        <p:nvPicPr>
          <p:cNvPr id="16387" name="Picture 5" descr="DSC00206"/>
          <p:cNvPicPr>
            <a:picLocks noChangeAspect="1" noChangeArrowheads="1"/>
          </p:cNvPicPr>
          <p:nvPr/>
        </p:nvPicPr>
        <p:blipFill>
          <a:blip r:embed="rId2"/>
          <a:srcRect t="6261" b="10260"/>
          <a:stretch>
            <a:fillRect/>
          </a:stretch>
        </p:blipFill>
        <p:spPr bwMode="auto">
          <a:xfrm>
            <a:off x="228600" y="1219200"/>
            <a:ext cx="2232025" cy="1674813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</p:spPr>
      </p:pic>
      <p:pic>
        <p:nvPicPr>
          <p:cNvPr id="16388" name="Picture 6" descr="Platres"/>
          <p:cNvPicPr>
            <a:picLocks noChangeAspect="1" noChangeArrowheads="1"/>
          </p:cNvPicPr>
          <p:nvPr/>
        </p:nvPicPr>
        <p:blipFill>
          <a:blip r:embed="rId3"/>
          <a:srcRect t="18086" b="14894"/>
          <a:stretch>
            <a:fillRect/>
          </a:stretch>
        </p:blipFill>
        <p:spPr bwMode="auto">
          <a:xfrm>
            <a:off x="2514600" y="1219200"/>
            <a:ext cx="4464050" cy="1962150"/>
          </a:xfrm>
          <a:prstGeom prst="rect">
            <a:avLst/>
          </a:prstGeom>
          <a:noFill/>
          <a:ln w="9525">
            <a:solidFill>
              <a:srgbClr val="996633"/>
            </a:solidFill>
            <a:miter lim="800000"/>
            <a:headEnd/>
            <a:tailEnd/>
          </a:ln>
        </p:spPr>
      </p:pic>
      <p:grpSp>
        <p:nvGrpSpPr>
          <p:cNvPr id="16389" name="Group 7"/>
          <p:cNvGrpSpPr>
            <a:grpSpLocks/>
          </p:cNvGrpSpPr>
          <p:nvPr/>
        </p:nvGrpSpPr>
        <p:grpSpPr bwMode="auto">
          <a:xfrm>
            <a:off x="2140981875" y="218339988"/>
            <a:ext cx="2147483647" cy="2147483647"/>
            <a:chOff x="5651500" y="419100"/>
            <a:chExt cx="2808288" cy="4162426"/>
          </a:xfrm>
        </p:grpSpPr>
        <p:pic>
          <p:nvPicPr>
            <p:cNvPr id="9" name="Picture 8" descr="DSC00104"/>
            <p:cNvPicPr>
              <a:picLocks noChangeAspect="1" noChangeArrowheads="1"/>
            </p:cNvPicPr>
            <p:nvPr/>
          </p:nvPicPr>
          <p:blipFill>
            <a:blip r:embed="rId4"/>
            <a:srcRect l="7684" t="15184" r="5141" b="5952"/>
            <a:stretch>
              <a:fillRect/>
            </a:stretch>
          </p:blipFill>
          <p:spPr bwMode="auto">
            <a:xfrm>
              <a:off x="5651500" y="419100"/>
              <a:ext cx="2808288" cy="2146302"/>
            </a:xfrm>
            <a:prstGeom prst="rect">
              <a:avLst/>
            </a:prstGeom>
            <a:noFill/>
            <a:ln w="9525">
              <a:solidFill>
                <a:srgbClr val="000066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</p:pic>
        <p:pic>
          <p:nvPicPr>
            <p:cNvPr id="10" name="Picture 9" descr="DSC00105"/>
            <p:cNvPicPr>
              <a:picLocks noChangeAspect="1" noChangeArrowheads="1"/>
            </p:cNvPicPr>
            <p:nvPr/>
          </p:nvPicPr>
          <p:blipFill>
            <a:blip r:embed="rId5"/>
            <a:srcRect t="3992" b="7115"/>
            <a:stretch>
              <a:fillRect/>
            </a:stretch>
          </p:blipFill>
          <p:spPr bwMode="auto">
            <a:xfrm>
              <a:off x="5651500" y="2522539"/>
              <a:ext cx="2808288" cy="2058988"/>
            </a:xfrm>
            <a:prstGeom prst="rect">
              <a:avLst/>
            </a:prstGeom>
            <a:noFill/>
            <a:ln w="9525">
              <a:solidFill>
                <a:srgbClr val="000066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</p:pic>
      </p:grpSp>
      <p:pic>
        <p:nvPicPr>
          <p:cNvPr id="16390" name="Picture 2" descr="DSC00290 - copie"/>
          <p:cNvPicPr>
            <a:picLocks noChangeAspect="1" noChangeArrowheads="1"/>
          </p:cNvPicPr>
          <p:nvPr/>
        </p:nvPicPr>
        <p:blipFill>
          <a:blip r:embed="rId6"/>
          <a:srcRect b="6845"/>
          <a:stretch>
            <a:fillRect/>
          </a:stretch>
        </p:blipFill>
        <p:spPr bwMode="auto">
          <a:xfrm>
            <a:off x="5562600" y="3886200"/>
            <a:ext cx="3455988" cy="2376488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grpSp>
        <p:nvGrpSpPr>
          <p:cNvPr id="16391" name="Group 7"/>
          <p:cNvGrpSpPr>
            <a:grpSpLocks/>
          </p:cNvGrpSpPr>
          <p:nvPr/>
        </p:nvGrpSpPr>
        <p:grpSpPr bwMode="auto">
          <a:xfrm>
            <a:off x="2141697838" y="215777763"/>
            <a:ext cx="2147483647" cy="2147482687"/>
            <a:chOff x="5651500" y="419100"/>
            <a:chExt cx="2808288" cy="4162426"/>
          </a:xfrm>
        </p:grpSpPr>
        <p:pic>
          <p:nvPicPr>
            <p:cNvPr id="13" name="Picture 8" descr="DSC00104"/>
            <p:cNvPicPr>
              <a:picLocks noChangeAspect="1" noChangeArrowheads="1"/>
            </p:cNvPicPr>
            <p:nvPr/>
          </p:nvPicPr>
          <p:blipFill>
            <a:blip r:embed="rId4"/>
            <a:srcRect l="7684" t="15184" r="5141" b="5952"/>
            <a:stretch>
              <a:fillRect/>
            </a:stretch>
          </p:blipFill>
          <p:spPr bwMode="auto">
            <a:xfrm>
              <a:off x="5651500" y="419100"/>
              <a:ext cx="2808288" cy="2146300"/>
            </a:xfrm>
            <a:prstGeom prst="rect">
              <a:avLst/>
            </a:prstGeom>
            <a:noFill/>
            <a:ln w="9525">
              <a:solidFill>
                <a:srgbClr val="000066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</p:pic>
        <p:pic>
          <p:nvPicPr>
            <p:cNvPr id="14" name="Picture 9" descr="DSC00105"/>
            <p:cNvPicPr>
              <a:picLocks noChangeAspect="1" noChangeArrowheads="1"/>
            </p:cNvPicPr>
            <p:nvPr/>
          </p:nvPicPr>
          <p:blipFill>
            <a:blip r:embed="rId5"/>
            <a:srcRect t="3992" b="7115"/>
            <a:stretch>
              <a:fillRect/>
            </a:stretch>
          </p:blipFill>
          <p:spPr bwMode="auto">
            <a:xfrm>
              <a:off x="5651500" y="2522537"/>
              <a:ext cx="2808288" cy="2058989"/>
            </a:xfrm>
            <a:prstGeom prst="rect">
              <a:avLst/>
            </a:prstGeom>
            <a:noFill/>
            <a:ln w="9525">
              <a:solidFill>
                <a:srgbClr val="000066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</p:pic>
      </p:grpSp>
      <p:grpSp>
        <p:nvGrpSpPr>
          <p:cNvPr id="16392" name="Group 7"/>
          <p:cNvGrpSpPr>
            <a:grpSpLocks/>
          </p:cNvGrpSpPr>
          <p:nvPr/>
        </p:nvGrpSpPr>
        <p:grpSpPr bwMode="auto">
          <a:xfrm>
            <a:off x="7086600" y="990600"/>
            <a:ext cx="1830388" cy="2752725"/>
            <a:chOff x="3560" y="264"/>
            <a:chExt cx="1769" cy="2622"/>
          </a:xfrm>
        </p:grpSpPr>
        <p:pic>
          <p:nvPicPr>
            <p:cNvPr id="16" name="Picture 8" descr="DSC00104"/>
            <p:cNvPicPr>
              <a:picLocks noChangeAspect="1" noChangeArrowheads="1"/>
            </p:cNvPicPr>
            <p:nvPr/>
          </p:nvPicPr>
          <p:blipFill>
            <a:blip r:embed="rId4"/>
            <a:srcRect l="7684" t="15184" r="5141" b="5952"/>
            <a:stretch>
              <a:fillRect/>
            </a:stretch>
          </p:blipFill>
          <p:spPr bwMode="auto">
            <a:xfrm>
              <a:off x="3560" y="264"/>
              <a:ext cx="1769" cy="1352"/>
            </a:xfrm>
            <a:prstGeom prst="rect">
              <a:avLst/>
            </a:prstGeom>
            <a:noFill/>
            <a:ln w="9525">
              <a:solidFill>
                <a:srgbClr val="000066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</p:pic>
        <p:pic>
          <p:nvPicPr>
            <p:cNvPr id="17" name="Picture 9" descr="DSC00105"/>
            <p:cNvPicPr>
              <a:picLocks noChangeAspect="1" noChangeArrowheads="1"/>
            </p:cNvPicPr>
            <p:nvPr/>
          </p:nvPicPr>
          <p:blipFill>
            <a:blip r:embed="rId5"/>
            <a:srcRect t="3992" b="7115"/>
            <a:stretch>
              <a:fillRect/>
            </a:stretch>
          </p:blipFill>
          <p:spPr bwMode="auto">
            <a:xfrm>
              <a:off x="3560" y="1589"/>
              <a:ext cx="1769" cy="1297"/>
            </a:xfrm>
            <a:prstGeom prst="rect">
              <a:avLst/>
            </a:prstGeom>
            <a:noFill/>
            <a:ln w="9525">
              <a:solidFill>
                <a:srgbClr val="000066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</p:pic>
      </p:grpSp>
      <p:sp>
        <p:nvSpPr>
          <p:cNvPr id="16393" name="Rectangle 17"/>
          <p:cNvSpPr>
            <a:spLocks noChangeArrowheads="1"/>
          </p:cNvSpPr>
          <p:nvPr/>
        </p:nvSpPr>
        <p:spPr bwMode="auto">
          <a:xfrm>
            <a:off x="381000" y="3352800"/>
            <a:ext cx="4648200" cy="328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FFFF"/>
                </a:solidFill>
                <a:latin typeface="Arial" charset="0"/>
                <a:cs typeface="Arial" charset="0"/>
              </a:rPr>
              <a:t>Correction séquentielle</a:t>
            </a:r>
          </a:p>
          <a:p>
            <a:endParaRPr lang="en-US" sz="240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r>
              <a:rPr lang="en-US" sz="100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endParaRPr 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r>
              <a:rPr lang="en-US" sz="2400">
                <a:solidFill>
                  <a:srgbClr val="FFFFFF"/>
                </a:solidFill>
                <a:latin typeface="Arial" charset="0"/>
                <a:cs typeface="Arial" charset="0"/>
              </a:rPr>
              <a:t>Ténotomie d’Achille +++ </a:t>
            </a:r>
          </a:p>
          <a:p>
            <a:r>
              <a:rPr lang="en-US" sz="2400">
                <a:solidFill>
                  <a:srgbClr val="FFFFFF"/>
                </a:solidFill>
                <a:latin typeface="Arial" charset="0"/>
                <a:cs typeface="Arial" charset="0"/>
              </a:rPr>
              <a:t>précoce et quasi systématique</a:t>
            </a:r>
          </a:p>
          <a:p>
            <a:endParaRPr lang="en-US" sz="360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rgbClr val="FFFFFF"/>
                </a:solidFill>
                <a:latin typeface="Arial" charset="0"/>
                <a:cs typeface="Arial" charset="0"/>
              </a:rPr>
              <a:t>Pas de kiné 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rgbClr val="FFFFFF"/>
                </a:solidFill>
                <a:latin typeface="Arial" charset="0"/>
                <a:cs typeface="Arial" charset="0"/>
              </a:rPr>
              <a:t>la première année mais appareillage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7143750" cy="796925"/>
          </a:xfrm>
        </p:spPr>
        <p:txBody>
          <a:bodyPr>
            <a:normAutofit fontScale="90000"/>
          </a:bodyPr>
          <a:lstStyle/>
          <a:p>
            <a:pPr indent="0" algn="ctr" eaLnBrk="1" hangingPunct="1">
              <a:defRPr/>
            </a:pPr>
            <a:r>
              <a:rPr lang="fr-FR" sz="4800" dirty="0" smtClean="0">
                <a:solidFill>
                  <a:srgbClr val="FF66CC"/>
                </a:solidFill>
                <a:ea typeface="ＭＳ Ｐゴシック" pitchFamily="-89" charset="-128"/>
              </a:rPr>
              <a:t>Méthode mixte</a:t>
            </a:r>
          </a:p>
        </p:txBody>
      </p:sp>
      <p:sp>
        <p:nvSpPr>
          <p:cNvPr id="17411" name="ZoneTexte 5"/>
          <p:cNvSpPr txBox="1">
            <a:spLocks noChangeArrowheads="1"/>
          </p:cNvSpPr>
          <p:nvPr/>
        </p:nvSpPr>
        <p:spPr bwMode="auto">
          <a:xfrm>
            <a:off x="990600" y="1752600"/>
            <a:ext cx="72390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 typeface="Arial" charset="0"/>
              <a:buChar char="•"/>
            </a:pPr>
            <a:r>
              <a:rPr lang="fr-FR" sz="4000">
                <a:solidFill>
                  <a:srgbClr val="FFFFFF"/>
                </a:solidFill>
              </a:rPr>
              <a:t>Plâtres correcteurs dans les 3 à 4 premières semaines de vie	</a:t>
            </a:r>
          </a:p>
          <a:p>
            <a:pPr lvl="3" algn="l">
              <a:buFont typeface="Arial" charset="0"/>
              <a:buChar char="•"/>
            </a:pPr>
            <a:r>
              <a:rPr lang="fr-FR" sz="4000">
                <a:solidFill>
                  <a:srgbClr val="FFFFFF"/>
                </a:solidFill>
              </a:rPr>
              <a:t> permet de « souffler »</a:t>
            </a:r>
          </a:p>
          <a:p>
            <a:pPr lvl="3" algn="l">
              <a:buFont typeface="Arial" charset="0"/>
              <a:buChar char="•"/>
            </a:pPr>
            <a:r>
              <a:rPr lang="fr-FR" sz="4000">
                <a:solidFill>
                  <a:srgbClr val="FFFFFF"/>
                </a:solidFill>
              </a:rPr>
              <a:t> pas d’impact sur résultat final</a:t>
            </a:r>
          </a:p>
          <a:p>
            <a:pPr lvl="3" algn="l">
              <a:buFont typeface="Arial" charset="0"/>
              <a:buChar char="•"/>
            </a:pPr>
            <a:r>
              <a:rPr lang="fr-FR" sz="4000">
                <a:solidFill>
                  <a:srgbClr val="FFFFFF"/>
                </a:solidFill>
              </a:rPr>
              <a:t> un peu frustrant pour kiné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762000"/>
            <a:ext cx="7143750" cy="796925"/>
          </a:xfrm>
        </p:spPr>
        <p:txBody>
          <a:bodyPr>
            <a:normAutofit fontScale="90000"/>
          </a:bodyPr>
          <a:lstStyle/>
          <a:p>
            <a:pPr indent="0" algn="ctr" eaLnBrk="1" hangingPunct="1">
              <a:defRPr/>
            </a:pPr>
            <a:r>
              <a:rPr lang="fr-FR" sz="4800" dirty="0" smtClean="0">
                <a:solidFill>
                  <a:srgbClr val="FF66CC"/>
                </a:solidFill>
                <a:ea typeface="ＭＳ Ｐゴシック" pitchFamily="-89" charset="-128"/>
              </a:rPr>
              <a:t>Quelle place pour la chirurgie?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0" y="1600200"/>
            <a:ext cx="4876800" cy="4724400"/>
          </a:xfrm>
        </p:spPr>
        <p:txBody>
          <a:bodyPr/>
          <a:lstStyle/>
          <a:p>
            <a:pPr indent="0" algn="l" eaLnBrk="1" hangingPunct="1">
              <a:buFont typeface="Arial"/>
              <a:buChar char="•"/>
              <a:defRPr/>
            </a:pPr>
            <a:r>
              <a:rPr lang="fr-FR" dirty="0" smtClean="0">
                <a:ea typeface="+mn-ea"/>
                <a:cs typeface="+mn-cs"/>
              </a:rPr>
              <a:t> Indications la ténotomie d’Achille</a:t>
            </a:r>
          </a:p>
          <a:p>
            <a:pPr lvl="1" indent="0">
              <a:defRPr/>
            </a:pPr>
            <a:r>
              <a:rPr lang="fr-FR" sz="2000" dirty="0" smtClean="0">
                <a:ea typeface="+mn-ea"/>
                <a:cs typeface="+mn-cs"/>
              </a:rPr>
              <a:t> 30% des pieds traités par méthode fonctionnelle</a:t>
            </a:r>
          </a:p>
          <a:p>
            <a:pPr lvl="1" indent="0">
              <a:defRPr/>
            </a:pPr>
            <a:r>
              <a:rPr lang="fr-FR" sz="2000" dirty="0" smtClean="0">
                <a:ea typeface="+mn-ea"/>
                <a:cs typeface="+mn-cs"/>
              </a:rPr>
              <a:t> entre 4 et 6 mois mais possible plus tardivement</a:t>
            </a:r>
          </a:p>
          <a:p>
            <a:pPr lvl="1" indent="0">
              <a:defRPr/>
            </a:pPr>
            <a:r>
              <a:rPr lang="fr-FR" sz="2000" dirty="0" smtClean="0">
                <a:ea typeface="+mn-ea"/>
                <a:cs typeface="+mn-cs"/>
              </a:rPr>
              <a:t> Indication clinique : persistance équin/ pli cutané postérieur/ début de déformation en pied plat</a:t>
            </a:r>
          </a:p>
        </p:txBody>
      </p:sp>
      <p:grpSp>
        <p:nvGrpSpPr>
          <p:cNvPr id="18436" name="Group 3"/>
          <p:cNvGrpSpPr>
            <a:grpSpLocks/>
          </p:cNvGrpSpPr>
          <p:nvPr/>
        </p:nvGrpSpPr>
        <p:grpSpPr bwMode="auto">
          <a:xfrm>
            <a:off x="226439413" y="857656400"/>
            <a:ext cx="2147483647" cy="2147482688"/>
            <a:chOff x="381000" y="1828800"/>
            <a:chExt cx="3505200" cy="4572000"/>
          </a:xfrm>
        </p:grpSpPr>
        <p:pic>
          <p:nvPicPr>
            <p:cNvPr id="9" name="Picture 4" descr="DSC00104"/>
            <p:cNvPicPr>
              <a:picLocks noChangeAspect="1" noChangeArrowheads="1"/>
            </p:cNvPicPr>
            <p:nvPr/>
          </p:nvPicPr>
          <p:blipFill>
            <a:blip r:embed="rId2"/>
            <a:srcRect l="7684" t="15184" r="5141" b="5952"/>
            <a:stretch>
              <a:fillRect/>
            </a:stretch>
          </p:blipFill>
          <p:spPr bwMode="auto">
            <a:xfrm>
              <a:off x="381000" y="1828800"/>
              <a:ext cx="3505200" cy="2357491"/>
            </a:xfrm>
            <a:prstGeom prst="rect">
              <a:avLst/>
            </a:prstGeom>
            <a:noFill/>
            <a:ln w="9525">
              <a:solidFill>
                <a:srgbClr val="000066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</p:pic>
        <p:pic>
          <p:nvPicPr>
            <p:cNvPr id="10" name="Picture 5" descr="DSC00105"/>
            <p:cNvPicPr>
              <a:picLocks noChangeAspect="1" noChangeArrowheads="1"/>
            </p:cNvPicPr>
            <p:nvPr/>
          </p:nvPicPr>
          <p:blipFill>
            <a:blip r:embed="rId3"/>
            <a:srcRect t="3992" b="7115"/>
            <a:stretch>
              <a:fillRect/>
            </a:stretch>
          </p:blipFill>
          <p:spPr bwMode="auto">
            <a:xfrm>
              <a:off x="381000" y="4139211"/>
              <a:ext cx="3505200" cy="2261589"/>
            </a:xfrm>
            <a:prstGeom prst="rect">
              <a:avLst/>
            </a:prstGeom>
            <a:noFill/>
            <a:ln w="9525">
              <a:solidFill>
                <a:srgbClr val="000066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</p:pic>
      </p:grp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5638800" y="2590800"/>
            <a:ext cx="3124200" cy="3962400"/>
            <a:chOff x="3560" y="264"/>
            <a:chExt cx="1769" cy="2622"/>
          </a:xfrm>
        </p:grpSpPr>
        <p:pic>
          <p:nvPicPr>
            <p:cNvPr id="12" name="Picture 4" descr="DSC00104"/>
            <p:cNvPicPr>
              <a:picLocks noChangeAspect="1" noChangeArrowheads="1"/>
            </p:cNvPicPr>
            <p:nvPr/>
          </p:nvPicPr>
          <p:blipFill>
            <a:blip r:embed="rId2"/>
            <a:srcRect l="7684" t="15184" r="5141" b="5952"/>
            <a:stretch>
              <a:fillRect/>
            </a:stretch>
          </p:blipFill>
          <p:spPr bwMode="auto">
            <a:xfrm>
              <a:off x="3560" y="264"/>
              <a:ext cx="1769" cy="1352"/>
            </a:xfrm>
            <a:prstGeom prst="rect">
              <a:avLst/>
            </a:prstGeom>
            <a:noFill/>
            <a:ln w="9525">
              <a:solidFill>
                <a:srgbClr val="000066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</p:pic>
        <p:pic>
          <p:nvPicPr>
            <p:cNvPr id="13" name="Picture 5" descr="DSC00105"/>
            <p:cNvPicPr>
              <a:picLocks noChangeAspect="1" noChangeArrowheads="1"/>
            </p:cNvPicPr>
            <p:nvPr/>
          </p:nvPicPr>
          <p:blipFill>
            <a:blip r:embed="rId3"/>
            <a:srcRect t="3992" b="7115"/>
            <a:stretch>
              <a:fillRect/>
            </a:stretch>
          </p:blipFill>
          <p:spPr bwMode="auto">
            <a:xfrm>
              <a:off x="3560" y="1589"/>
              <a:ext cx="1769" cy="1297"/>
            </a:xfrm>
            <a:prstGeom prst="rect">
              <a:avLst/>
            </a:prstGeom>
            <a:noFill/>
            <a:ln w="9525">
              <a:solidFill>
                <a:srgbClr val="000066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762000"/>
            <a:ext cx="7143750" cy="796925"/>
          </a:xfrm>
        </p:spPr>
        <p:txBody>
          <a:bodyPr>
            <a:normAutofit fontScale="90000"/>
          </a:bodyPr>
          <a:lstStyle/>
          <a:p>
            <a:pPr indent="0" algn="ctr" eaLnBrk="1" hangingPunct="1">
              <a:defRPr/>
            </a:pPr>
            <a:r>
              <a:rPr lang="fr-FR" sz="4800" dirty="0" smtClean="0">
                <a:solidFill>
                  <a:srgbClr val="FF66CC"/>
                </a:solidFill>
                <a:ea typeface="ＭＳ Ｐゴシック" pitchFamily="-89" charset="-128"/>
              </a:rPr>
              <a:t>Quelle place pour la chirurgie?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0" y="1600200"/>
            <a:ext cx="5486400" cy="1752600"/>
          </a:xfrm>
        </p:spPr>
        <p:txBody>
          <a:bodyPr/>
          <a:lstStyle/>
          <a:p>
            <a:pPr indent="0" algn="l" eaLnBrk="1" hangingPunct="1">
              <a:buFont typeface="Arial"/>
              <a:buChar char="•"/>
              <a:defRPr/>
            </a:pPr>
            <a:r>
              <a:rPr lang="fr-FR" dirty="0" smtClean="0">
                <a:ea typeface="+mn-ea"/>
                <a:cs typeface="+mn-cs"/>
              </a:rPr>
              <a:t> Indications la ténotomie d’Achille</a:t>
            </a:r>
          </a:p>
          <a:p>
            <a:pPr indent="0" algn="l" eaLnBrk="1" hangingPunct="1">
              <a:buNone/>
              <a:defRPr/>
            </a:pPr>
            <a:r>
              <a:rPr lang="fr-FR" dirty="0" smtClean="0">
                <a:ea typeface="+mn-ea"/>
                <a:cs typeface="+mn-cs"/>
              </a:rPr>
              <a:t> Indications radiologiques ++++ radios sur plaque en flexion dorsale maximale</a:t>
            </a:r>
          </a:p>
        </p:txBody>
      </p:sp>
      <p:grpSp>
        <p:nvGrpSpPr>
          <p:cNvPr id="19460" name="Group 3"/>
          <p:cNvGrpSpPr>
            <a:grpSpLocks/>
          </p:cNvGrpSpPr>
          <p:nvPr/>
        </p:nvGrpSpPr>
        <p:grpSpPr bwMode="auto">
          <a:xfrm>
            <a:off x="226439413" y="857656400"/>
            <a:ext cx="2147483647" cy="2147482688"/>
            <a:chOff x="381000" y="1828800"/>
            <a:chExt cx="3505200" cy="4572000"/>
          </a:xfrm>
        </p:grpSpPr>
        <p:pic>
          <p:nvPicPr>
            <p:cNvPr id="9" name="Picture 4" descr="DSC00104"/>
            <p:cNvPicPr>
              <a:picLocks noChangeAspect="1" noChangeArrowheads="1"/>
            </p:cNvPicPr>
            <p:nvPr/>
          </p:nvPicPr>
          <p:blipFill>
            <a:blip r:embed="rId2"/>
            <a:srcRect l="7684" t="15184" r="5141" b="5952"/>
            <a:stretch>
              <a:fillRect/>
            </a:stretch>
          </p:blipFill>
          <p:spPr bwMode="auto">
            <a:xfrm>
              <a:off x="381000" y="1828800"/>
              <a:ext cx="3505200" cy="2357491"/>
            </a:xfrm>
            <a:prstGeom prst="rect">
              <a:avLst/>
            </a:prstGeom>
            <a:noFill/>
            <a:ln w="9525">
              <a:solidFill>
                <a:srgbClr val="000066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</p:pic>
        <p:pic>
          <p:nvPicPr>
            <p:cNvPr id="10" name="Picture 5" descr="DSC00105"/>
            <p:cNvPicPr>
              <a:picLocks noChangeAspect="1" noChangeArrowheads="1"/>
            </p:cNvPicPr>
            <p:nvPr/>
          </p:nvPicPr>
          <p:blipFill>
            <a:blip r:embed="rId3"/>
            <a:srcRect t="3992" b="7115"/>
            <a:stretch>
              <a:fillRect/>
            </a:stretch>
          </p:blipFill>
          <p:spPr bwMode="auto">
            <a:xfrm>
              <a:off x="381000" y="4139211"/>
              <a:ext cx="3505200" cy="2261589"/>
            </a:xfrm>
            <a:prstGeom prst="rect">
              <a:avLst/>
            </a:prstGeom>
            <a:noFill/>
            <a:ln w="9525">
              <a:solidFill>
                <a:srgbClr val="000066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</p:pic>
      </p:grpSp>
      <p:pic>
        <p:nvPicPr>
          <p:cNvPr id="19461" name="Picture 1029" descr="9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3810000"/>
            <a:ext cx="378936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ZoneTexte 14"/>
          <p:cNvSpPr txBox="1">
            <a:spLocks noChangeArrowheads="1"/>
          </p:cNvSpPr>
          <p:nvPr/>
        </p:nvSpPr>
        <p:spPr bwMode="auto">
          <a:xfrm>
            <a:off x="4953000" y="4191000"/>
            <a:ext cx="32766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3200">
                <a:solidFill>
                  <a:srgbClr val="FF0000"/>
                </a:solidFill>
              </a:rPr>
              <a:t>Cassure dans le medio pied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762000"/>
            <a:ext cx="7143750" cy="796925"/>
          </a:xfrm>
        </p:spPr>
        <p:txBody>
          <a:bodyPr>
            <a:normAutofit fontScale="90000"/>
          </a:bodyPr>
          <a:lstStyle/>
          <a:p>
            <a:pPr indent="0" algn="ctr" eaLnBrk="1" hangingPunct="1">
              <a:defRPr/>
            </a:pPr>
            <a:r>
              <a:rPr lang="fr-FR" sz="4800" dirty="0" smtClean="0">
                <a:solidFill>
                  <a:srgbClr val="FF66CC"/>
                </a:solidFill>
                <a:ea typeface="ＭＳ Ｐゴシック" pitchFamily="-89" charset="-128"/>
              </a:rPr>
              <a:t>Quelle place pour la chirurgie?</a:t>
            </a:r>
          </a:p>
        </p:txBody>
      </p:sp>
      <p:grpSp>
        <p:nvGrpSpPr>
          <p:cNvPr id="20484" name="Group 3"/>
          <p:cNvGrpSpPr>
            <a:grpSpLocks/>
          </p:cNvGrpSpPr>
          <p:nvPr/>
        </p:nvGrpSpPr>
        <p:grpSpPr bwMode="auto">
          <a:xfrm>
            <a:off x="226439413" y="857656400"/>
            <a:ext cx="2147483647" cy="2147482688"/>
            <a:chOff x="381000" y="1828800"/>
            <a:chExt cx="3505200" cy="4572000"/>
          </a:xfrm>
        </p:grpSpPr>
        <p:pic>
          <p:nvPicPr>
            <p:cNvPr id="9" name="Picture 4" descr="DSC00104"/>
            <p:cNvPicPr>
              <a:picLocks noChangeAspect="1" noChangeArrowheads="1"/>
            </p:cNvPicPr>
            <p:nvPr/>
          </p:nvPicPr>
          <p:blipFill>
            <a:blip r:embed="rId2"/>
            <a:srcRect l="7684" t="15184" r="5141" b="5952"/>
            <a:stretch>
              <a:fillRect/>
            </a:stretch>
          </p:blipFill>
          <p:spPr bwMode="auto">
            <a:xfrm>
              <a:off x="381000" y="1828800"/>
              <a:ext cx="3505200" cy="2357491"/>
            </a:xfrm>
            <a:prstGeom prst="rect">
              <a:avLst/>
            </a:prstGeom>
            <a:noFill/>
            <a:ln w="9525">
              <a:solidFill>
                <a:srgbClr val="000066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</p:pic>
        <p:pic>
          <p:nvPicPr>
            <p:cNvPr id="10" name="Picture 5" descr="DSC00105"/>
            <p:cNvPicPr>
              <a:picLocks noChangeAspect="1" noChangeArrowheads="1"/>
            </p:cNvPicPr>
            <p:nvPr/>
          </p:nvPicPr>
          <p:blipFill>
            <a:blip r:embed="rId3"/>
            <a:srcRect t="3992" b="7115"/>
            <a:stretch>
              <a:fillRect/>
            </a:stretch>
          </p:blipFill>
          <p:spPr bwMode="auto">
            <a:xfrm>
              <a:off x="381000" y="4139211"/>
              <a:ext cx="3505200" cy="2261589"/>
            </a:xfrm>
            <a:prstGeom prst="rect">
              <a:avLst/>
            </a:prstGeom>
            <a:noFill/>
            <a:ln w="9525">
              <a:solidFill>
                <a:srgbClr val="000066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</p:pic>
      </p:grpSp>
      <p:pic>
        <p:nvPicPr>
          <p:cNvPr id="20485" name="Picture 1029" descr="9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3733800"/>
            <a:ext cx="378936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ZoneTexte 13"/>
          <p:cNvSpPr txBox="1">
            <a:spLocks noChangeArrowheads="1"/>
          </p:cNvSpPr>
          <p:nvPr/>
        </p:nvSpPr>
        <p:spPr bwMode="auto">
          <a:xfrm>
            <a:off x="4876800" y="3733800"/>
            <a:ext cx="3124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3100" dirty="0">
                <a:solidFill>
                  <a:srgbClr val="FF0000"/>
                </a:solidFill>
              </a:rPr>
              <a:t>Angle </a:t>
            </a:r>
            <a:r>
              <a:rPr lang="fr-FR" sz="3100" dirty="0" err="1">
                <a:solidFill>
                  <a:srgbClr val="FF0000"/>
                </a:solidFill>
              </a:rPr>
              <a:t>tibio-calcanéen</a:t>
            </a:r>
            <a:r>
              <a:rPr lang="fr-FR" sz="3100" dirty="0">
                <a:solidFill>
                  <a:srgbClr val="FF0000"/>
                </a:solidFill>
              </a:rPr>
              <a:t> sup 90°</a:t>
            </a:r>
          </a:p>
        </p:txBody>
      </p:sp>
      <p:cxnSp>
        <p:nvCxnSpPr>
          <p:cNvPr id="20487" name="Connecteur droit 12"/>
          <p:cNvCxnSpPr>
            <a:cxnSpLocks noChangeShapeType="1"/>
          </p:cNvCxnSpPr>
          <p:nvPr/>
        </p:nvCxnSpPr>
        <p:spPr bwMode="auto">
          <a:xfrm rot="5400000">
            <a:off x="876300" y="4457700"/>
            <a:ext cx="1143000" cy="152400"/>
          </a:xfrm>
          <a:prstGeom prst="line">
            <a:avLst/>
          </a:prstGeom>
          <a:noFill/>
          <a:ln w="25400">
            <a:noFill/>
            <a:round/>
            <a:headEnd type="none" w="sm" len="sm"/>
            <a:tailEnd type="none" w="sm" len="sm"/>
          </a:ln>
        </p:spPr>
      </p:cxnSp>
      <p:cxnSp>
        <p:nvCxnSpPr>
          <p:cNvPr id="20488" name="Connecteur droit 15"/>
          <p:cNvCxnSpPr>
            <a:cxnSpLocks noChangeShapeType="1"/>
          </p:cNvCxnSpPr>
          <p:nvPr/>
        </p:nvCxnSpPr>
        <p:spPr bwMode="auto">
          <a:xfrm rot="5400000">
            <a:off x="6858000" y="1828800"/>
            <a:ext cx="1447800" cy="685800"/>
          </a:xfrm>
          <a:prstGeom prst="line">
            <a:avLst/>
          </a:prstGeom>
          <a:noFill/>
          <a:ln w="25400">
            <a:noFill/>
            <a:round/>
            <a:headEnd type="none" w="sm" len="sm"/>
            <a:tailEnd type="none" w="sm" len="sm"/>
          </a:ln>
        </p:spPr>
      </p:cxnSp>
      <p:cxnSp>
        <p:nvCxnSpPr>
          <p:cNvPr id="20489" name="Connecteur droit 17"/>
          <p:cNvCxnSpPr>
            <a:cxnSpLocks noChangeShapeType="1"/>
          </p:cNvCxnSpPr>
          <p:nvPr/>
        </p:nvCxnSpPr>
        <p:spPr bwMode="auto">
          <a:xfrm rot="5400000">
            <a:off x="381000" y="4724400"/>
            <a:ext cx="2057400" cy="228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</p:spPr>
      </p:cxnSp>
      <p:cxnSp>
        <p:nvCxnSpPr>
          <p:cNvPr id="20490" name="Connecteur droit 23"/>
          <p:cNvCxnSpPr>
            <a:cxnSpLocks noChangeShapeType="1"/>
          </p:cNvCxnSpPr>
          <p:nvPr/>
        </p:nvCxnSpPr>
        <p:spPr bwMode="auto">
          <a:xfrm rot="10800000">
            <a:off x="762000" y="5715000"/>
            <a:ext cx="1219200" cy="304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00125" y="-228600"/>
            <a:ext cx="7143750" cy="1752600"/>
          </a:xfrm>
        </p:spPr>
        <p:txBody>
          <a:bodyPr>
            <a:normAutofit/>
          </a:bodyPr>
          <a:lstStyle/>
          <a:p>
            <a:pPr indent="0" algn="ctr" eaLnBrk="1" hangingPunct="1">
              <a:defRPr/>
            </a:pPr>
            <a:r>
              <a:rPr lang="fr-FR" sz="3800" dirty="0" smtClean="0">
                <a:solidFill>
                  <a:srgbClr val="FF66CC"/>
                </a:solidFill>
                <a:ea typeface="ＭＳ Ｐゴシック" pitchFamily="-89" charset="-128"/>
              </a:rPr>
              <a:t>définition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447800" y="1447800"/>
            <a:ext cx="6400800" cy="762000"/>
          </a:xfrm>
        </p:spPr>
        <p:txBody>
          <a:bodyPr>
            <a:normAutofit/>
          </a:bodyPr>
          <a:lstStyle/>
          <a:p>
            <a:pPr lvl="4" indent="0" algn="l" eaLnBrk="1" hangingPunct="1">
              <a:buFontTx/>
              <a:buNone/>
              <a:defRPr/>
            </a:pPr>
            <a:r>
              <a:rPr lang="fr-FR" sz="2800" b="1" dirty="0" smtClean="0">
                <a:ea typeface="ＭＳ Ｐゴシック" pitchFamily="-89" charset="-128"/>
              </a:rPr>
              <a:t>Triple déformation   </a:t>
            </a:r>
          </a:p>
        </p:txBody>
      </p:sp>
      <p:pic>
        <p:nvPicPr>
          <p:cNvPr id="3076" name="Picture 3" descr="DSC_12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24200"/>
            <a:ext cx="312420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ZoneTexte 5"/>
          <p:cNvSpPr txBox="1">
            <a:spLocks noChangeArrowheads="1"/>
          </p:cNvSpPr>
          <p:nvPr/>
        </p:nvSpPr>
        <p:spPr bwMode="auto">
          <a:xfrm>
            <a:off x="228600" y="2438400"/>
            <a:ext cx="2819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800">
                <a:solidFill>
                  <a:srgbClr val="FFFFFF"/>
                </a:solidFill>
              </a:rPr>
              <a:t>Equin</a:t>
            </a:r>
          </a:p>
        </p:txBody>
      </p:sp>
      <p:pic>
        <p:nvPicPr>
          <p:cNvPr id="3078" name="Picture 2" descr="DSC_12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2438400"/>
            <a:ext cx="278447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ZoneTexte 7"/>
          <p:cNvSpPr txBox="1">
            <a:spLocks noChangeArrowheads="1"/>
          </p:cNvSpPr>
          <p:nvPr/>
        </p:nvSpPr>
        <p:spPr bwMode="auto">
          <a:xfrm>
            <a:off x="3733800" y="1752600"/>
            <a:ext cx="1905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800">
                <a:solidFill>
                  <a:srgbClr val="FFFFFF"/>
                </a:solidFill>
              </a:rPr>
              <a:t>Adduction</a:t>
            </a:r>
          </a:p>
        </p:txBody>
      </p:sp>
      <p:pic>
        <p:nvPicPr>
          <p:cNvPr id="3080" name="Picture 4" descr="DSC_123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3352800"/>
            <a:ext cx="3124200" cy="207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ZoneTexte 10"/>
          <p:cNvSpPr txBox="1">
            <a:spLocks noChangeArrowheads="1"/>
          </p:cNvSpPr>
          <p:nvPr/>
        </p:nvSpPr>
        <p:spPr bwMode="auto">
          <a:xfrm>
            <a:off x="6705600" y="2667000"/>
            <a:ext cx="1841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>
                <a:solidFill>
                  <a:srgbClr val="FFFFFF"/>
                </a:solidFill>
              </a:rPr>
              <a:t>Supination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762000"/>
            <a:ext cx="7143750" cy="796925"/>
          </a:xfrm>
        </p:spPr>
        <p:txBody>
          <a:bodyPr>
            <a:normAutofit fontScale="90000"/>
          </a:bodyPr>
          <a:lstStyle/>
          <a:p>
            <a:pPr indent="0" algn="ctr" eaLnBrk="1" hangingPunct="1">
              <a:defRPr/>
            </a:pPr>
            <a:r>
              <a:rPr lang="fr-FR" sz="4800" dirty="0" smtClean="0">
                <a:solidFill>
                  <a:srgbClr val="FF66CC"/>
                </a:solidFill>
                <a:ea typeface="ＭＳ Ｐゴシック" pitchFamily="-89" charset="-128"/>
              </a:rPr>
              <a:t>Quelle place pour la chirurgie?</a:t>
            </a:r>
          </a:p>
        </p:txBody>
      </p:sp>
      <p:grpSp>
        <p:nvGrpSpPr>
          <p:cNvPr id="21508" name="Group 3"/>
          <p:cNvGrpSpPr>
            <a:grpSpLocks/>
          </p:cNvGrpSpPr>
          <p:nvPr/>
        </p:nvGrpSpPr>
        <p:grpSpPr bwMode="auto">
          <a:xfrm>
            <a:off x="226439413" y="857656400"/>
            <a:ext cx="2147483647" cy="2147482688"/>
            <a:chOff x="381000" y="1828800"/>
            <a:chExt cx="3505200" cy="4572000"/>
          </a:xfrm>
        </p:grpSpPr>
        <p:pic>
          <p:nvPicPr>
            <p:cNvPr id="9" name="Picture 4" descr="DSC00104"/>
            <p:cNvPicPr>
              <a:picLocks noChangeAspect="1" noChangeArrowheads="1"/>
            </p:cNvPicPr>
            <p:nvPr/>
          </p:nvPicPr>
          <p:blipFill>
            <a:blip r:embed="rId2"/>
            <a:srcRect l="7684" t="15184" r="5141" b="5952"/>
            <a:stretch>
              <a:fillRect/>
            </a:stretch>
          </p:blipFill>
          <p:spPr bwMode="auto">
            <a:xfrm>
              <a:off x="381000" y="1828800"/>
              <a:ext cx="3505200" cy="2357491"/>
            </a:xfrm>
            <a:prstGeom prst="rect">
              <a:avLst/>
            </a:prstGeom>
            <a:noFill/>
            <a:ln w="9525">
              <a:solidFill>
                <a:srgbClr val="000066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</p:pic>
        <p:pic>
          <p:nvPicPr>
            <p:cNvPr id="10" name="Picture 5" descr="DSC00105"/>
            <p:cNvPicPr>
              <a:picLocks noChangeAspect="1" noChangeArrowheads="1"/>
            </p:cNvPicPr>
            <p:nvPr/>
          </p:nvPicPr>
          <p:blipFill>
            <a:blip r:embed="rId3"/>
            <a:srcRect t="3992" b="7115"/>
            <a:stretch>
              <a:fillRect/>
            </a:stretch>
          </p:blipFill>
          <p:spPr bwMode="auto">
            <a:xfrm>
              <a:off x="381000" y="4139211"/>
              <a:ext cx="3505200" cy="2261589"/>
            </a:xfrm>
            <a:prstGeom prst="rect">
              <a:avLst/>
            </a:prstGeom>
            <a:noFill/>
            <a:ln w="9525">
              <a:solidFill>
                <a:srgbClr val="000066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</p:pic>
      </p:grpSp>
      <p:pic>
        <p:nvPicPr>
          <p:cNvPr id="21509" name="Picture 1029" descr="9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3733800"/>
            <a:ext cx="378936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ZoneTexte 13"/>
          <p:cNvSpPr txBox="1">
            <a:spLocks noChangeArrowheads="1"/>
          </p:cNvSpPr>
          <p:nvPr/>
        </p:nvSpPr>
        <p:spPr bwMode="auto">
          <a:xfrm>
            <a:off x="4876800" y="3733800"/>
            <a:ext cx="35814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3000">
                <a:solidFill>
                  <a:srgbClr val="FF0000"/>
                </a:solidFill>
              </a:rPr>
              <a:t>Défaut de convergence talo-calcanéen</a:t>
            </a:r>
          </a:p>
          <a:p>
            <a:endParaRPr lang="fr-FR" sz="3000">
              <a:solidFill>
                <a:srgbClr val="FF0000"/>
              </a:solidFill>
            </a:endParaRPr>
          </a:p>
          <a:p>
            <a:r>
              <a:rPr lang="fr-FR" sz="3000">
                <a:solidFill>
                  <a:srgbClr val="FF0000"/>
                </a:solidFill>
              </a:rPr>
              <a:t>Calcaneum descendant</a:t>
            </a:r>
          </a:p>
        </p:txBody>
      </p:sp>
      <p:cxnSp>
        <p:nvCxnSpPr>
          <p:cNvPr id="21511" name="Connecteur droit 12"/>
          <p:cNvCxnSpPr>
            <a:cxnSpLocks noChangeShapeType="1"/>
          </p:cNvCxnSpPr>
          <p:nvPr/>
        </p:nvCxnSpPr>
        <p:spPr bwMode="auto">
          <a:xfrm rot="5400000">
            <a:off x="876300" y="4457700"/>
            <a:ext cx="1143000" cy="152400"/>
          </a:xfrm>
          <a:prstGeom prst="line">
            <a:avLst/>
          </a:prstGeom>
          <a:noFill/>
          <a:ln w="25400">
            <a:noFill/>
            <a:round/>
            <a:headEnd type="none" w="sm" len="sm"/>
            <a:tailEnd type="none" w="sm" len="sm"/>
          </a:ln>
        </p:spPr>
      </p:cxnSp>
      <p:cxnSp>
        <p:nvCxnSpPr>
          <p:cNvPr id="21512" name="Connecteur droit 15"/>
          <p:cNvCxnSpPr>
            <a:cxnSpLocks noChangeShapeType="1"/>
          </p:cNvCxnSpPr>
          <p:nvPr/>
        </p:nvCxnSpPr>
        <p:spPr bwMode="auto">
          <a:xfrm rot="5400000">
            <a:off x="6858000" y="1828800"/>
            <a:ext cx="1447800" cy="685800"/>
          </a:xfrm>
          <a:prstGeom prst="line">
            <a:avLst/>
          </a:prstGeom>
          <a:noFill/>
          <a:ln w="25400">
            <a:noFill/>
            <a:round/>
            <a:headEnd type="none" w="sm" len="sm"/>
            <a:tailEnd type="none" w="sm" len="sm"/>
          </a:ln>
        </p:spPr>
      </p:cxnSp>
      <p:cxnSp>
        <p:nvCxnSpPr>
          <p:cNvPr id="21513" name="Connecteur droit 17"/>
          <p:cNvCxnSpPr>
            <a:cxnSpLocks noChangeShapeType="1"/>
          </p:cNvCxnSpPr>
          <p:nvPr/>
        </p:nvCxnSpPr>
        <p:spPr bwMode="auto">
          <a:xfrm>
            <a:off x="609600" y="5029200"/>
            <a:ext cx="2209800" cy="685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</p:spPr>
      </p:cxnSp>
      <p:cxnSp>
        <p:nvCxnSpPr>
          <p:cNvPr id="21514" name="Connecteur droit 23"/>
          <p:cNvCxnSpPr>
            <a:cxnSpLocks noChangeShapeType="1"/>
          </p:cNvCxnSpPr>
          <p:nvPr/>
        </p:nvCxnSpPr>
        <p:spPr bwMode="auto">
          <a:xfrm rot="10800000">
            <a:off x="762000" y="5638800"/>
            <a:ext cx="1143000" cy="304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2000" y="762000"/>
            <a:ext cx="7620000" cy="5562600"/>
          </a:xfrm>
        </p:spPr>
        <p:txBody>
          <a:bodyPr>
            <a:normAutofit fontScale="47500" lnSpcReduction="20000"/>
          </a:bodyPr>
          <a:lstStyle/>
          <a:p>
            <a:pPr indent="0" algn="l" eaLnBrk="1" hangingPunct="1">
              <a:buFontTx/>
              <a:buNone/>
              <a:defRPr/>
            </a:pPr>
            <a:endParaRPr lang="fr-FR" dirty="0" smtClean="0">
              <a:ea typeface="+mn-ea"/>
              <a:cs typeface="+mn-cs"/>
            </a:endParaRPr>
          </a:p>
          <a:p>
            <a:pPr indent="0" algn="l" eaLnBrk="1" hangingPunct="1">
              <a:buFont typeface="Arial"/>
              <a:buChar char="•"/>
              <a:defRPr/>
            </a:pPr>
            <a:r>
              <a:rPr lang="fr-FR" dirty="0" smtClean="0">
                <a:ea typeface="+mn-ea"/>
                <a:cs typeface="+mn-cs"/>
              </a:rPr>
              <a:t> </a:t>
            </a:r>
            <a:r>
              <a:rPr lang="fr-FR" sz="4364" dirty="0" smtClean="0"/>
              <a:t>Chirurgie de libération </a:t>
            </a:r>
            <a:r>
              <a:rPr lang="fr-FR" sz="4364" dirty="0" err="1" smtClean="0"/>
              <a:t>postéro-interne</a:t>
            </a:r>
            <a:endParaRPr lang="fr-FR" sz="4364" dirty="0" smtClean="0"/>
          </a:p>
          <a:p>
            <a:pPr lvl="1" indent="0">
              <a:defRPr/>
            </a:pPr>
            <a:r>
              <a:rPr lang="fr-FR" sz="4364" dirty="0" smtClean="0"/>
              <a:t> En première intention= PBVE syndromique ou neurologique</a:t>
            </a:r>
          </a:p>
          <a:p>
            <a:pPr lvl="1" indent="0">
              <a:defRPr/>
            </a:pPr>
            <a:r>
              <a:rPr lang="fr-FR" sz="4364" dirty="0" smtClean="0"/>
              <a:t> En </a:t>
            </a:r>
            <a:r>
              <a:rPr lang="fr-FR" sz="4364" dirty="0" smtClean="0"/>
              <a:t>rattrapage +++ </a:t>
            </a:r>
          </a:p>
          <a:p>
            <a:pPr indent="0" algn="l" eaLnBrk="1" hangingPunct="1">
              <a:buFont typeface="Arial"/>
              <a:buChar char="•"/>
              <a:defRPr/>
            </a:pPr>
            <a:endParaRPr lang="fr-FR" sz="4364" dirty="0" smtClean="0">
              <a:ea typeface="+mn-ea"/>
              <a:cs typeface="+mn-cs"/>
            </a:endParaRPr>
          </a:p>
          <a:p>
            <a:pPr indent="0" algn="l" eaLnBrk="1" hangingPunct="1">
              <a:buFontTx/>
              <a:buNone/>
              <a:defRPr/>
            </a:pPr>
            <a:endParaRPr lang="fr-FR" sz="4364" dirty="0" smtClean="0">
              <a:ea typeface="+mn-ea"/>
              <a:cs typeface="+mn-cs"/>
            </a:endParaRPr>
          </a:p>
          <a:p>
            <a:pPr indent="0" algn="l" eaLnBrk="1" hangingPunct="1">
              <a:buFontTx/>
              <a:buNone/>
              <a:defRPr/>
            </a:pPr>
            <a:endParaRPr lang="fr-FR" sz="4364" dirty="0" smtClean="0">
              <a:ea typeface="+mn-ea"/>
              <a:cs typeface="+mn-cs"/>
            </a:endParaRPr>
          </a:p>
          <a:p>
            <a:pPr indent="0" algn="l" eaLnBrk="1" hangingPunct="1">
              <a:buFont typeface="Arial"/>
              <a:buChar char="•"/>
              <a:defRPr/>
            </a:pPr>
            <a:endParaRPr lang="fr-FR" sz="4364" dirty="0" smtClean="0">
              <a:ea typeface="+mn-ea"/>
              <a:cs typeface="+mn-cs"/>
            </a:endParaRPr>
          </a:p>
          <a:p>
            <a:pPr indent="0" algn="l" eaLnBrk="1" hangingPunct="1">
              <a:buFont typeface="Arial"/>
              <a:buChar char="•"/>
              <a:defRPr/>
            </a:pPr>
            <a:r>
              <a:rPr lang="fr-FR" sz="4364" dirty="0" smtClean="0">
                <a:ea typeface="+mn-ea"/>
                <a:cs typeface="+mn-cs"/>
              </a:rPr>
              <a:t> Chirurgies de ‘perfectionnement’</a:t>
            </a:r>
            <a:endParaRPr lang="fr-FR" sz="4364" dirty="0" smtClean="0"/>
          </a:p>
          <a:p>
            <a:pPr lvl="2" indent="0">
              <a:defRPr/>
            </a:pPr>
            <a:r>
              <a:rPr lang="fr-FR" sz="4364" dirty="0" smtClean="0">
                <a:ea typeface="+mn-ea"/>
                <a:cs typeface="+mn-cs"/>
              </a:rPr>
              <a:t> Transferts </a:t>
            </a:r>
            <a:r>
              <a:rPr lang="fr-FR" sz="4364" dirty="0" smtClean="0">
                <a:ea typeface="+mn-ea"/>
                <a:cs typeface="+mn-cs"/>
              </a:rPr>
              <a:t>tendineux</a:t>
            </a:r>
          </a:p>
          <a:p>
            <a:pPr lvl="2" indent="0">
              <a:defRPr/>
            </a:pPr>
            <a:r>
              <a:rPr lang="fr-FR" sz="4364" dirty="0" smtClean="0">
                <a:ea typeface="+mn-ea"/>
                <a:cs typeface="+mn-cs"/>
              </a:rPr>
              <a:t> Ostéotomies du médio pied/ </a:t>
            </a:r>
            <a:r>
              <a:rPr lang="fr-FR" sz="4364" dirty="0" err="1" smtClean="0">
                <a:ea typeface="+mn-ea"/>
                <a:cs typeface="+mn-cs"/>
              </a:rPr>
              <a:t>calcaneum</a:t>
            </a:r>
            <a:endParaRPr lang="fr-FR" sz="4364" dirty="0" smtClean="0"/>
          </a:p>
          <a:p>
            <a:pPr lvl="2" indent="0">
              <a:defRPr/>
            </a:pPr>
            <a:r>
              <a:rPr lang="fr-FR" sz="4364" dirty="0" smtClean="0">
                <a:ea typeface="+mn-ea"/>
                <a:cs typeface="+mn-cs"/>
              </a:rPr>
              <a:t> </a:t>
            </a:r>
            <a:r>
              <a:rPr lang="fr-FR" sz="4364" dirty="0" err="1" smtClean="0">
                <a:ea typeface="+mn-ea"/>
                <a:cs typeface="+mn-cs"/>
              </a:rPr>
              <a:t>Osteotomies</a:t>
            </a:r>
            <a:r>
              <a:rPr lang="fr-FR" sz="4364" dirty="0" smtClean="0">
                <a:ea typeface="+mn-ea"/>
                <a:cs typeface="+mn-cs"/>
              </a:rPr>
              <a:t> de </a:t>
            </a:r>
            <a:r>
              <a:rPr lang="fr-FR" sz="4364" dirty="0" err="1" smtClean="0">
                <a:ea typeface="+mn-ea"/>
                <a:cs typeface="+mn-cs"/>
              </a:rPr>
              <a:t>dérotation</a:t>
            </a:r>
            <a:r>
              <a:rPr lang="fr-FR" sz="4364" dirty="0" smtClean="0">
                <a:ea typeface="+mn-ea"/>
                <a:cs typeface="+mn-cs"/>
              </a:rPr>
              <a:t> tibiale</a:t>
            </a:r>
          </a:p>
          <a:p>
            <a:pPr lvl="5" algn="l">
              <a:defRPr/>
            </a:pPr>
            <a:r>
              <a:rPr lang="fr-FR" sz="2581" dirty="0" smtClean="0">
                <a:ea typeface="+mn-ea"/>
                <a:cs typeface="+mn-cs"/>
              </a:rPr>
              <a:t>		</a:t>
            </a:r>
          </a:p>
          <a:p>
            <a:pPr indent="0" algn="l" eaLnBrk="1" hangingPunct="1">
              <a:buFont typeface="Arial"/>
              <a:buChar char="•"/>
              <a:defRPr/>
            </a:pPr>
            <a:endParaRPr lang="fr-FR" sz="2581" dirty="0" smtClean="0">
              <a:ea typeface="+mn-ea"/>
              <a:cs typeface="+mn-cs"/>
            </a:endParaRPr>
          </a:p>
          <a:p>
            <a:pPr indent="0" algn="l" eaLnBrk="1" hangingPunct="1">
              <a:buNone/>
              <a:defRPr/>
            </a:pPr>
            <a:endParaRPr lang="fr-FR" sz="2581" dirty="0" smtClean="0">
              <a:ea typeface="+mn-ea"/>
              <a:cs typeface="+mn-cs"/>
            </a:endParaRPr>
          </a:p>
          <a:p>
            <a:pPr indent="0" algn="l" eaLnBrk="1" hangingPunct="1">
              <a:buFont typeface="Arial"/>
              <a:buChar char="•"/>
              <a:defRPr/>
            </a:pPr>
            <a:endParaRPr lang="fr-FR" sz="2581" dirty="0" smtClean="0">
              <a:ea typeface="+mn-ea"/>
              <a:cs typeface="+mn-cs"/>
            </a:endParaRPr>
          </a:p>
          <a:p>
            <a:pPr indent="0" algn="l" eaLnBrk="1" hangingPunct="1">
              <a:buFontTx/>
              <a:buNone/>
              <a:defRPr/>
            </a:pPr>
            <a:endParaRPr lang="fr-FR" sz="2581" dirty="0" smtClean="0">
              <a:ea typeface="+mn-ea"/>
              <a:cs typeface="+mn-cs"/>
            </a:endParaRPr>
          </a:p>
          <a:p>
            <a:pPr indent="0" algn="l" eaLnBrk="1" hangingPunct="1">
              <a:buFontTx/>
              <a:buNone/>
              <a:defRPr/>
            </a:pPr>
            <a:endParaRPr lang="fr-FR" dirty="0" smtClean="0">
              <a:ea typeface="+mn-ea"/>
              <a:cs typeface="+mn-cs"/>
            </a:endParaRPr>
          </a:p>
          <a:p>
            <a:pPr indent="0" algn="l" eaLnBrk="1" hangingPunct="1">
              <a:buFontTx/>
              <a:buNone/>
              <a:defRPr/>
            </a:pPr>
            <a:endParaRPr lang="fr-FR" dirty="0" smtClean="0">
              <a:ea typeface="+mn-ea"/>
              <a:cs typeface="+mn-cs"/>
            </a:endParaRPr>
          </a:p>
        </p:txBody>
      </p:sp>
      <p:pic>
        <p:nvPicPr>
          <p:cNvPr id="22531" name="Image 3" descr="IMG_2496.JPG"/>
          <p:cNvPicPr>
            <a:picLocks noChangeAspect="1"/>
          </p:cNvPicPr>
          <p:nvPr/>
        </p:nvPicPr>
        <p:blipFill>
          <a:blip r:embed="rId2">
            <a:lum bright="12000"/>
          </a:blip>
          <a:srcRect/>
          <a:stretch>
            <a:fillRect/>
          </a:stretch>
        </p:blipFill>
        <p:spPr bwMode="auto">
          <a:xfrm>
            <a:off x="5867400" y="17526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6800" y="914400"/>
            <a:ext cx="7143750" cy="838200"/>
          </a:xfrm>
        </p:spPr>
        <p:txBody>
          <a:bodyPr>
            <a:normAutofit fontScale="90000"/>
          </a:bodyPr>
          <a:lstStyle/>
          <a:p>
            <a:pPr indent="0" algn="ctr" eaLnBrk="1" hangingPunct="1">
              <a:defRPr/>
            </a:pPr>
            <a:r>
              <a:rPr lang="fr-FR" sz="4100" dirty="0" smtClean="0">
                <a:solidFill>
                  <a:srgbClr val="FF66CC"/>
                </a:solidFill>
                <a:ea typeface="ＭＳ Ｐゴシック" pitchFamily="-89" charset="-128"/>
              </a:rPr>
              <a:t>Cas n°1 : Récidive précoce des déformations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66800" y="1981200"/>
            <a:ext cx="7143750" cy="2362200"/>
          </a:xfrm>
        </p:spPr>
        <p:txBody>
          <a:bodyPr/>
          <a:lstStyle/>
          <a:p>
            <a:pPr indent="0" algn="l" eaLnBrk="1" hangingPunct="1">
              <a:defRPr/>
            </a:pPr>
            <a:r>
              <a:rPr lang="fr-FR" dirty="0" smtClean="0">
                <a:ea typeface="ＭＳ Ｐゴシック" pitchFamily="-89" charset="-128"/>
              </a:rPr>
              <a:t> 14 mois</a:t>
            </a:r>
          </a:p>
          <a:p>
            <a:pPr indent="0" algn="l" eaLnBrk="1" hangingPunct="1">
              <a:defRPr/>
            </a:pPr>
            <a:r>
              <a:rPr lang="fr-FR" dirty="0" smtClean="0">
                <a:ea typeface="ＭＳ Ｐゴシック" pitchFamily="-89" charset="-128"/>
              </a:rPr>
              <a:t> </a:t>
            </a:r>
            <a:r>
              <a:rPr lang="fr-FR" dirty="0" smtClean="0">
                <a:ea typeface="ＭＳ Ｐゴシック" pitchFamily="-89" charset="-128"/>
              </a:rPr>
              <a:t>Méthode fonctionnelle </a:t>
            </a:r>
            <a:r>
              <a:rPr lang="fr-FR" dirty="0" smtClean="0">
                <a:ea typeface="ＭＳ Ｐゴシック" pitchFamily="-89" charset="-128"/>
              </a:rPr>
              <a:t>sans ténotomie</a:t>
            </a:r>
          </a:p>
          <a:p>
            <a:pPr indent="0" algn="l" eaLnBrk="1" hangingPunct="1">
              <a:defRPr/>
            </a:pPr>
            <a:r>
              <a:rPr lang="fr-FR" dirty="0" smtClean="0">
                <a:ea typeface="ＭＳ Ｐゴシック" pitchFamily="-89" charset="-128"/>
              </a:rPr>
              <a:t> Pied souple encore réductible</a:t>
            </a:r>
          </a:p>
        </p:txBody>
      </p:sp>
      <p:pic>
        <p:nvPicPr>
          <p:cNvPr id="23556" name="Picture 2" descr="C:\Documents and Settings\jpkohler\Bureau\num.dia Pr Seringe\présentation\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4267200"/>
            <a:ext cx="335280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2" descr="C:\Documents and Settings\jpkohler\Bureau\num.dia Pr Seringe\présentation\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4267200"/>
            <a:ext cx="34528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00125" y="1295400"/>
            <a:ext cx="5629275" cy="3200400"/>
          </a:xfrm>
        </p:spPr>
        <p:txBody>
          <a:bodyPr>
            <a:normAutofit fontScale="92500" lnSpcReduction="20000"/>
          </a:bodyPr>
          <a:lstStyle/>
          <a:p>
            <a:pPr indent="0" algn="l" eaLnBrk="1" hangingPunct="1">
              <a:buFontTx/>
              <a:buNone/>
              <a:defRPr/>
            </a:pPr>
            <a:endParaRPr lang="fr-FR" dirty="0" smtClean="0">
              <a:ea typeface="ＭＳ Ｐゴシック" pitchFamily="-89" charset="-128"/>
            </a:endParaRPr>
          </a:p>
          <a:p>
            <a:pPr indent="0" algn="l" eaLnBrk="1" hangingPunct="1">
              <a:buFontTx/>
              <a:buNone/>
              <a:defRPr/>
            </a:pPr>
            <a:endParaRPr lang="fr-FR" dirty="0" smtClean="0">
              <a:ea typeface="ＭＳ Ｐゴシック" pitchFamily="-89" charset="-128"/>
            </a:endParaRPr>
          </a:p>
          <a:p>
            <a:pPr indent="0" algn="l" eaLnBrk="1" hangingPunct="1">
              <a:buFontTx/>
              <a:buNone/>
              <a:defRPr/>
            </a:pPr>
            <a:r>
              <a:rPr lang="fr-FR" dirty="0" smtClean="0">
                <a:ea typeface="ＭＳ Ｐゴシック" pitchFamily="-89" charset="-128"/>
              </a:rPr>
              <a:t>Ténotomie et série de plâtres correcteurs</a:t>
            </a:r>
          </a:p>
          <a:p>
            <a:pPr indent="0" algn="l" eaLnBrk="1" hangingPunct="1">
              <a:buFontTx/>
              <a:buNone/>
              <a:defRPr/>
            </a:pPr>
            <a:endParaRPr lang="fr-FR" dirty="0" smtClean="0">
              <a:ea typeface="ＭＳ Ｐゴシック" pitchFamily="-89" charset="-128"/>
            </a:endParaRPr>
          </a:p>
          <a:p>
            <a:pPr indent="0" algn="l" eaLnBrk="1" hangingPunct="1">
              <a:buFontTx/>
              <a:buNone/>
              <a:defRPr/>
            </a:pPr>
            <a:r>
              <a:rPr lang="fr-FR" dirty="0" smtClean="0">
                <a:ea typeface="ＭＳ Ｐゴシック" pitchFamily="-89" charset="-128"/>
              </a:rPr>
              <a:t>Si correction obtenue : reprendre rééducation soutenue et appareillage </a:t>
            </a:r>
            <a:r>
              <a:rPr lang="fr-FR" dirty="0" err="1" smtClean="0">
                <a:ea typeface="ＭＳ Ｐゴシック" pitchFamily="-89" charset="-128"/>
              </a:rPr>
              <a:t>fémoro</a:t>
            </a:r>
            <a:r>
              <a:rPr lang="fr-FR" dirty="0" smtClean="0">
                <a:ea typeface="ＭＳ Ｐゴシック" pitchFamily="-89" charset="-128"/>
              </a:rPr>
              <a:t> pédieux</a:t>
            </a:r>
          </a:p>
          <a:p>
            <a:pPr indent="0" algn="l" eaLnBrk="1" hangingPunct="1">
              <a:buFontTx/>
              <a:buNone/>
              <a:defRPr/>
            </a:pPr>
            <a:endParaRPr lang="fr-FR" dirty="0" smtClean="0">
              <a:ea typeface="ＭＳ Ｐゴシック" pitchFamily="-89" charset="-128"/>
            </a:endParaRPr>
          </a:p>
          <a:p>
            <a:pPr indent="0" algn="l" eaLnBrk="1" hangingPunct="1">
              <a:buFontTx/>
              <a:buNone/>
              <a:defRPr/>
            </a:pPr>
            <a:r>
              <a:rPr lang="fr-FR" dirty="0" smtClean="0">
                <a:ea typeface="ＭＳ Ｐゴシック" pitchFamily="-89" charset="-128"/>
              </a:rPr>
              <a:t>Si défauts </a:t>
            </a:r>
            <a:r>
              <a:rPr lang="fr-FR" dirty="0" smtClean="0">
                <a:ea typeface="ＭＳ Ｐゴシック" pitchFamily="-89" charset="-128"/>
              </a:rPr>
              <a:t>persistants : </a:t>
            </a:r>
            <a:r>
              <a:rPr lang="fr-FR" dirty="0" smtClean="0">
                <a:ea typeface="ＭＳ Ｐゴシック" pitchFamily="-89" charset="-128"/>
              </a:rPr>
              <a:t>traitement chirurgical avant 2 ans ++++ </a:t>
            </a:r>
          </a:p>
          <a:p>
            <a:pPr indent="0" algn="l" eaLnBrk="1" hangingPunct="1">
              <a:buFontTx/>
              <a:buNone/>
              <a:defRPr/>
            </a:pPr>
            <a:endParaRPr lang="fr-FR" dirty="0" smtClean="0">
              <a:ea typeface="ＭＳ Ｐゴシック" pitchFamily="-89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7143750" cy="838200"/>
          </a:xfrm>
        </p:spPr>
        <p:txBody>
          <a:bodyPr>
            <a:normAutofit fontScale="90000"/>
          </a:bodyPr>
          <a:lstStyle/>
          <a:p>
            <a:pPr indent="0" algn="ctr" eaLnBrk="1" hangingPunct="1">
              <a:defRPr/>
            </a:pPr>
            <a:r>
              <a:rPr lang="fr-FR" sz="4800" dirty="0" smtClean="0">
                <a:solidFill>
                  <a:srgbClr val="FF66CC"/>
                </a:solidFill>
                <a:ea typeface="ＭＳ Ｐゴシック" pitchFamily="-89" charset="-128"/>
              </a:rPr>
              <a:t>Cas n°2 : Adduction résiduelle et </a:t>
            </a:r>
            <a:r>
              <a:rPr lang="fr-FR" sz="4800" dirty="0" err="1" smtClean="0">
                <a:solidFill>
                  <a:srgbClr val="FF66CC"/>
                </a:solidFill>
                <a:ea typeface="ＭＳ Ｐゴシック" pitchFamily="-89" charset="-128"/>
              </a:rPr>
              <a:t>endorotation</a:t>
            </a:r>
            <a:endParaRPr lang="fr-FR" sz="4800" dirty="0" smtClean="0">
              <a:solidFill>
                <a:srgbClr val="FF66CC"/>
              </a:solidFill>
              <a:ea typeface="ＭＳ Ｐゴシック" pitchFamily="-89" charset="-128"/>
            </a:endParaRPr>
          </a:p>
        </p:txBody>
      </p:sp>
      <p:pic>
        <p:nvPicPr>
          <p:cNvPr id="9" name="Espace réservé du contenu 8" descr="Endorot. 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57717" r="-157717"/>
          <a:stretch>
            <a:fillRect/>
          </a:stretch>
        </p:blipFill>
        <p:spPr>
          <a:xfrm>
            <a:off x="-990600" y="2209800"/>
            <a:ext cx="13577888" cy="4191000"/>
          </a:xfrm>
        </p:spPr>
      </p:pic>
      <p:sp>
        <p:nvSpPr>
          <p:cNvPr id="25604" name="ZoneTexte 9"/>
          <p:cNvSpPr txBox="1">
            <a:spLocks noChangeArrowheads="1"/>
          </p:cNvSpPr>
          <p:nvPr/>
        </p:nvSpPr>
        <p:spPr bwMode="auto">
          <a:xfrm>
            <a:off x="762000" y="2743200"/>
            <a:ext cx="30480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200">
                <a:solidFill>
                  <a:srgbClr val="FFFFFF"/>
                </a:solidFill>
              </a:rPr>
              <a:t>Adduction dynamique à la marche</a:t>
            </a:r>
          </a:p>
          <a:p>
            <a:endParaRPr lang="fr-FR" sz="2200">
              <a:solidFill>
                <a:srgbClr val="FFFFFF"/>
              </a:solidFill>
            </a:endParaRPr>
          </a:p>
          <a:p>
            <a:r>
              <a:rPr lang="fr-FR" sz="2200">
                <a:solidFill>
                  <a:srgbClr val="FFFFFF"/>
                </a:solidFill>
              </a:rPr>
              <a:t>Marche en rotation interne avec endorotation tibiale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8" y="3571875"/>
            <a:ext cx="4435475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ZoneTexte 5"/>
          <p:cNvSpPr txBox="1">
            <a:spLocks noChangeArrowheads="1"/>
          </p:cNvSpPr>
          <p:nvPr/>
        </p:nvSpPr>
        <p:spPr bwMode="auto">
          <a:xfrm>
            <a:off x="357188" y="1357313"/>
            <a:ext cx="3886200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3600">
                <a:solidFill>
                  <a:srgbClr val="FFFFFF"/>
                </a:solidFill>
              </a:rPr>
              <a:t>Chirugie de dérotation tibiale  </a:t>
            </a:r>
          </a:p>
          <a:p>
            <a:endParaRPr lang="fr-FR" sz="3600">
              <a:solidFill>
                <a:srgbClr val="FFFFFF"/>
              </a:solidFill>
            </a:endParaRPr>
          </a:p>
          <a:p>
            <a:endParaRPr lang="fr-FR" sz="3600">
              <a:solidFill>
                <a:srgbClr val="FFFFFF"/>
              </a:solidFill>
            </a:endParaRPr>
          </a:p>
          <a:p>
            <a:endParaRPr lang="fr-FR" sz="3600">
              <a:solidFill>
                <a:srgbClr val="FFFFFF"/>
              </a:solidFill>
            </a:endParaRPr>
          </a:p>
          <a:p>
            <a:r>
              <a:rPr lang="fr-FR" sz="3600">
                <a:solidFill>
                  <a:srgbClr val="FFFFFF"/>
                </a:solidFill>
              </a:rPr>
              <a:t>Transfert du jambier antérieur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6800" y="914400"/>
            <a:ext cx="7143750" cy="838200"/>
          </a:xfrm>
        </p:spPr>
        <p:txBody>
          <a:bodyPr/>
          <a:lstStyle/>
          <a:p>
            <a:pPr indent="0" algn="ctr" eaLnBrk="1" hangingPunct="1">
              <a:defRPr/>
            </a:pPr>
            <a:r>
              <a:rPr lang="fr-FR" sz="4100" dirty="0" smtClean="0">
                <a:solidFill>
                  <a:srgbClr val="FF66CC"/>
                </a:solidFill>
                <a:ea typeface="ＭＳ Ｐゴシック" pitchFamily="-89" charset="-128"/>
              </a:rPr>
              <a:t>CONCLUSION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66800" y="2438400"/>
            <a:ext cx="7143750" cy="2362200"/>
          </a:xfrm>
        </p:spPr>
        <p:txBody>
          <a:bodyPr/>
          <a:lstStyle/>
          <a:p>
            <a:pPr indent="0" algn="l" eaLnBrk="1" hangingPunct="1">
              <a:defRPr/>
            </a:pPr>
            <a:r>
              <a:rPr lang="fr-FR" dirty="0" smtClean="0">
                <a:ea typeface="ＭＳ Ｐゴシック" pitchFamily="-89" charset="-128"/>
              </a:rPr>
              <a:t> Méthode fiable</a:t>
            </a:r>
          </a:p>
          <a:p>
            <a:pPr indent="0" algn="l" eaLnBrk="1" hangingPunct="1">
              <a:defRPr/>
            </a:pPr>
            <a:r>
              <a:rPr lang="fr-FR" dirty="0" smtClean="0">
                <a:ea typeface="ＭＳ Ｐゴシック" pitchFamily="-89" charset="-128"/>
              </a:rPr>
              <a:t> Réseau professionnel indispensable </a:t>
            </a:r>
            <a:r>
              <a:rPr lang="fr-FR" dirty="0" smtClean="0">
                <a:ea typeface="ＭＳ Ｐゴシック" pitchFamily="-89" charset="-128"/>
              </a:rPr>
              <a:t>orthèses/rééducation/orthopédiste</a:t>
            </a:r>
            <a:endParaRPr lang="fr-FR" dirty="0" smtClean="0">
              <a:ea typeface="ＭＳ Ｐゴシック" pitchFamily="-89" charset="-128"/>
            </a:endParaRPr>
          </a:p>
          <a:p>
            <a:pPr indent="0" algn="l" eaLnBrk="1" hangingPunct="1">
              <a:defRPr/>
            </a:pPr>
            <a:r>
              <a:rPr lang="fr-FR" dirty="0" smtClean="0">
                <a:ea typeface="ＭＳ Ｐゴシック" pitchFamily="-89" charset="-128"/>
              </a:rPr>
              <a:t> Indications </a:t>
            </a:r>
            <a:r>
              <a:rPr lang="fr-FR" dirty="0" smtClean="0">
                <a:ea typeface="ＭＳ Ｐゴシック" pitchFamily="-89" charset="-128"/>
              </a:rPr>
              <a:t>de la ténotomie</a:t>
            </a:r>
          </a:p>
          <a:p>
            <a:pPr indent="0" algn="l" eaLnBrk="1" hangingPunct="1">
              <a:defRPr/>
            </a:pPr>
            <a:r>
              <a:rPr lang="fr-FR" dirty="0" smtClean="0">
                <a:ea typeface="ＭＳ Ｐゴシック" pitchFamily="-89" charset="-128"/>
              </a:rPr>
              <a:t> Savoir accepter l’échec :  pied parfait à 2 ans!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fr-FR" dirty="0" smtClean="0">
                <a:solidFill>
                  <a:srgbClr val="FF66CC"/>
                </a:solidFill>
                <a:ea typeface="ＭＳ Ｐゴシック" pitchFamily="-89" charset="-128"/>
              </a:rPr>
              <a:t>Merci</a:t>
            </a:r>
            <a:r>
              <a:rPr lang="fr-FR" dirty="0" smtClean="0">
                <a:ea typeface="ＭＳ Ｐゴシック" pitchFamily="-89" charset="-128"/>
              </a:rPr>
              <a:t>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endParaRPr lang="fr-FR" smtClean="0">
              <a:ea typeface="ＭＳ Ｐゴシック" pitchFamily="-89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2000" y="381000"/>
            <a:ext cx="7143750" cy="990600"/>
          </a:xfrm>
        </p:spPr>
        <p:txBody>
          <a:bodyPr>
            <a:normAutofit fontScale="85000" lnSpcReduction="20000"/>
          </a:bodyPr>
          <a:lstStyle/>
          <a:p>
            <a:pPr lvl="1" indent="0" algn="ctr">
              <a:buNone/>
              <a:defRPr/>
            </a:pPr>
            <a:r>
              <a:rPr lang="fr-FR" sz="3800" dirty="0" smtClean="0">
                <a:ln>
                  <a:solidFill>
                    <a:srgbClr val="FF66CC"/>
                  </a:solidFill>
                </a:ln>
                <a:solidFill>
                  <a:srgbClr val="FF66CC"/>
                </a:solidFill>
                <a:latin typeface="+mj-lt"/>
                <a:ea typeface="ＭＳ Ｐゴシック" pitchFamily="-89" charset="-128"/>
                <a:cs typeface="Arial"/>
              </a:rPr>
              <a:t>Diagnostic pré natal quasi systématique</a:t>
            </a:r>
          </a:p>
          <a:p>
            <a:pPr indent="0" algn="l" eaLnBrk="1" hangingPunct="1">
              <a:buFontTx/>
              <a:buNone/>
              <a:defRPr/>
            </a:pPr>
            <a:endParaRPr lang="fr-FR" dirty="0" smtClean="0">
              <a:ea typeface="ＭＳ Ｐゴシック" pitchFamily="-89" charset="-128"/>
            </a:endParaRPr>
          </a:p>
        </p:txBody>
      </p:sp>
      <p:sp>
        <p:nvSpPr>
          <p:cNvPr id="4100" name="ZoneTexte 7"/>
          <p:cNvSpPr txBox="1">
            <a:spLocks noChangeArrowheads="1"/>
          </p:cNvSpPr>
          <p:nvPr/>
        </p:nvSpPr>
        <p:spPr bwMode="auto">
          <a:xfrm>
            <a:off x="2514600" y="4876800"/>
            <a:ext cx="48768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800">
                <a:solidFill>
                  <a:srgbClr val="FFFFFF"/>
                </a:solidFill>
              </a:rPr>
              <a:t>Rencontre avec l’équipe orthopédiste/ kinesithérapeute avant la naissance</a:t>
            </a:r>
          </a:p>
        </p:txBody>
      </p:sp>
      <p:pic>
        <p:nvPicPr>
          <p:cNvPr id="4101" name="Image 8" descr="PBVE:Echo.pc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752600"/>
            <a:ext cx="36576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F:\Bilans patients angie\photos pieds bots\IMG_8944.JPG"/>
          <p:cNvPicPr/>
          <p:nvPr/>
        </p:nvPicPr>
        <p:blipFill>
          <a:blip r:embed="rId3"/>
          <a:srcRect l="57111" t="37941" r="9813" b="21471"/>
          <a:stretch>
            <a:fillRect/>
          </a:stretch>
        </p:blipFill>
        <p:spPr bwMode="auto">
          <a:xfrm>
            <a:off x="4786314" y="1785926"/>
            <a:ext cx="3219450" cy="2961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43750" cy="1295400"/>
          </a:xfrm>
        </p:spPr>
        <p:txBody>
          <a:bodyPr/>
          <a:lstStyle/>
          <a:p>
            <a:pPr indent="0" algn="ctr" eaLnBrk="1" hangingPunct="1">
              <a:defRPr/>
            </a:pPr>
            <a:r>
              <a:rPr lang="fr-FR" sz="3700" dirty="0" smtClean="0">
                <a:ln w="3175" cmpd="sng">
                  <a:solidFill>
                    <a:srgbClr val="FF66CC"/>
                  </a:solidFill>
                </a:ln>
                <a:solidFill>
                  <a:srgbClr val="FF66CC"/>
                </a:solidFill>
                <a:ea typeface="ＭＳ Ｐゴシック" pitchFamily="-89" charset="-128"/>
              </a:rPr>
              <a:t>Méthode </a:t>
            </a:r>
            <a:r>
              <a:rPr lang="fr-FR" sz="3700" dirty="0" smtClean="0">
                <a:ln w="3175" cmpd="sng">
                  <a:solidFill>
                    <a:srgbClr val="FF66CC"/>
                  </a:solidFill>
                </a:ln>
                <a:solidFill>
                  <a:srgbClr val="FF66CC"/>
                </a:solidFill>
                <a:ea typeface="ＭＳ Ｐゴシック" pitchFamily="-89" charset="-128"/>
              </a:rPr>
              <a:t>fonctionnelle : </a:t>
            </a:r>
            <a:r>
              <a:rPr lang="fr-FR" sz="3700" dirty="0" smtClean="0">
                <a:ln w="3175" cmpd="sng">
                  <a:solidFill>
                    <a:srgbClr val="FF66CC"/>
                  </a:solidFill>
                </a:ln>
                <a:solidFill>
                  <a:srgbClr val="FF66CC"/>
                </a:solidFill>
                <a:ea typeface="ＭＳ Ｐゴシック" pitchFamily="-89" charset="-128"/>
              </a:rPr>
              <a:t>les principes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3400" y="914400"/>
            <a:ext cx="7143750" cy="3429000"/>
          </a:xfrm>
        </p:spPr>
        <p:txBody>
          <a:bodyPr>
            <a:normAutofit/>
          </a:bodyPr>
          <a:lstStyle/>
          <a:p>
            <a:pPr indent="0" algn="l" eaLnBrk="1" hangingPunct="1">
              <a:defRPr/>
            </a:pPr>
            <a:r>
              <a:rPr lang="fr-FR" dirty="0" smtClean="0">
                <a:ea typeface="ＭＳ Ｐゴシック" pitchFamily="-89" charset="-128"/>
              </a:rPr>
              <a:t> </a:t>
            </a:r>
            <a:r>
              <a:rPr lang="fr-FR" sz="2100" dirty="0" smtClean="0">
                <a:ea typeface="ＭＳ Ｐゴシック" pitchFamily="-89" charset="-128"/>
              </a:rPr>
              <a:t>Correction progressive par étirements manuels pendant les séances de rééducation </a:t>
            </a:r>
            <a:r>
              <a:rPr lang="fr-FR" sz="2100" dirty="0" smtClean="0">
                <a:ea typeface="ＭＳ Ｐゴシック" pitchFamily="-89" charset="-128"/>
              </a:rPr>
              <a:t>(5 </a:t>
            </a:r>
            <a:r>
              <a:rPr lang="fr-FR" sz="2100" dirty="0" smtClean="0">
                <a:ea typeface="ＭＳ Ｐゴシック" pitchFamily="-89" charset="-128"/>
              </a:rPr>
              <a:t>fois par semaine)</a:t>
            </a:r>
          </a:p>
          <a:p>
            <a:pPr indent="0" algn="l" eaLnBrk="1" hangingPunct="1">
              <a:defRPr/>
            </a:pPr>
            <a:r>
              <a:rPr lang="fr-FR" sz="2100" dirty="0" smtClean="0">
                <a:ea typeface="ＭＳ Ｐゴシック" pitchFamily="-89" charset="-128"/>
              </a:rPr>
              <a:t> Poursuite de l’étirement entre les séances par adhésifs fixés sur plaquette et attelle </a:t>
            </a:r>
            <a:r>
              <a:rPr lang="fr-FR" sz="2100" dirty="0" err="1" smtClean="0">
                <a:ea typeface="ＭＳ Ｐゴシック" pitchFamily="-89" charset="-128"/>
              </a:rPr>
              <a:t>femoro-pédieuse</a:t>
            </a:r>
            <a:endParaRPr lang="fr-FR" sz="2100" dirty="0" smtClean="0">
              <a:ea typeface="ＭＳ Ｐゴシック" pitchFamily="-89" charset="-128"/>
            </a:endParaRPr>
          </a:p>
        </p:txBody>
      </p:sp>
      <p:sp>
        <p:nvSpPr>
          <p:cNvPr id="6" name="Rectangle 1027"/>
          <p:cNvSpPr>
            <a:spLocks noGrp="1" noChangeAspect="1" noChangeArrowheads="1"/>
          </p:cNvSpPr>
          <p:nvPr/>
        </p:nvSpPr>
        <p:spPr bwMode="auto">
          <a:xfrm>
            <a:off x="609600" y="3810000"/>
            <a:ext cx="2590800" cy="2495804"/>
          </a:xfrm>
          <a:prstGeom prst="rect">
            <a:avLst/>
          </a:prstGeom>
          <a:blipFill dpi="0" rotWithShape="1">
            <a:blip r:embed="rId2"/>
            <a:srcRect/>
            <a:stretch>
              <a:fillRect r="-44885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>
              <a:ea typeface="+mn-ea"/>
            </a:endParaRPr>
          </a:p>
        </p:txBody>
      </p:sp>
      <p:sp>
        <p:nvSpPr>
          <p:cNvPr id="7" name="Rectangle 1026"/>
          <p:cNvSpPr>
            <a:spLocks noGrp="1" noChangeAspect="1" noChangeArrowheads="1"/>
          </p:cNvSpPr>
          <p:nvPr/>
        </p:nvSpPr>
        <p:spPr bwMode="auto">
          <a:xfrm>
            <a:off x="3581400" y="3810000"/>
            <a:ext cx="1752600" cy="2517308"/>
          </a:xfrm>
          <a:prstGeom prst="rect">
            <a:avLst/>
          </a:prstGeom>
          <a:blipFill dpi="0" rotWithShape="1">
            <a:blip r:embed="rId3"/>
            <a:srcRect/>
            <a:stretch>
              <a:fillRect b="-4712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>
              <a:ea typeface="+mn-ea"/>
            </a:endParaRPr>
          </a:p>
        </p:txBody>
      </p:sp>
      <p:pic>
        <p:nvPicPr>
          <p:cNvPr id="5130" name="Picture 3" descr="4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3810000"/>
            <a:ext cx="220980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143750" cy="609600"/>
          </a:xfrm>
        </p:spPr>
        <p:txBody>
          <a:bodyPr>
            <a:normAutofit fontScale="90000"/>
          </a:bodyPr>
          <a:lstStyle/>
          <a:p>
            <a:pPr indent="0" algn="ctr" eaLnBrk="1" hangingPunct="1">
              <a:defRPr/>
            </a:pPr>
            <a:r>
              <a:rPr lang="fr-FR" sz="3700" dirty="0" smtClean="0">
                <a:solidFill>
                  <a:srgbClr val="FF66CC"/>
                </a:solidFill>
                <a:ea typeface="ＭＳ Ｐゴシック" pitchFamily="-89" charset="-128"/>
              </a:rPr>
              <a:t>é</a:t>
            </a:r>
            <a:r>
              <a:rPr lang="fr-FR" sz="3700" dirty="0" smtClean="0">
                <a:solidFill>
                  <a:srgbClr val="FF66CC"/>
                </a:solidFill>
                <a:ea typeface="ＭＳ Ｐゴシック" pitchFamily="-89" charset="-128"/>
              </a:rPr>
              <a:t>tirements </a:t>
            </a:r>
            <a:r>
              <a:rPr lang="fr-FR" sz="3700" dirty="0" smtClean="0">
                <a:solidFill>
                  <a:srgbClr val="FF66CC"/>
                </a:solidFill>
                <a:ea typeface="ＭＳ Ｐゴシック" pitchFamily="-89" charset="-128"/>
              </a:rPr>
              <a:t>manuels</a:t>
            </a:r>
          </a:p>
        </p:txBody>
      </p:sp>
      <p:sp>
        <p:nvSpPr>
          <p:cNvPr id="6147" name="ZoneTexte 11"/>
          <p:cNvSpPr txBox="1">
            <a:spLocks noChangeArrowheads="1"/>
          </p:cNvSpPr>
          <p:nvPr/>
        </p:nvSpPr>
        <p:spPr bwMode="auto">
          <a:xfrm>
            <a:off x="6572250" y="1285875"/>
            <a:ext cx="17526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500" dirty="0">
                <a:solidFill>
                  <a:srgbClr val="FFFFFF"/>
                </a:solidFill>
              </a:rPr>
              <a:t>E</a:t>
            </a:r>
            <a:r>
              <a:rPr lang="fr-FR" sz="2500" dirty="0" smtClean="0">
                <a:solidFill>
                  <a:srgbClr val="FFFFFF"/>
                </a:solidFill>
              </a:rPr>
              <a:t>tirement </a:t>
            </a:r>
            <a:r>
              <a:rPr lang="fr-FR" sz="2500" dirty="0">
                <a:solidFill>
                  <a:srgbClr val="FFFFFF"/>
                </a:solidFill>
              </a:rPr>
              <a:t>postérieur</a:t>
            </a:r>
          </a:p>
        </p:txBody>
      </p:sp>
      <p:pic>
        <p:nvPicPr>
          <p:cNvPr id="6148" name="Image 7" descr="F:\Bilans patients angie\photos pieds bots\IMG_88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928688"/>
            <a:ext cx="4429125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Image 8" descr="F:\Bilans patients angie\photos pieds bots\IMG_888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5" y="2928938"/>
            <a:ext cx="46164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143750" cy="609600"/>
          </a:xfrm>
        </p:spPr>
        <p:txBody>
          <a:bodyPr>
            <a:normAutofit fontScale="90000"/>
          </a:bodyPr>
          <a:lstStyle/>
          <a:p>
            <a:pPr indent="0" algn="ctr" eaLnBrk="1" hangingPunct="1">
              <a:defRPr/>
            </a:pPr>
            <a:r>
              <a:rPr lang="fr-FR" sz="3700" dirty="0" smtClean="0">
                <a:solidFill>
                  <a:srgbClr val="FF66CC"/>
                </a:solidFill>
                <a:ea typeface="ＭＳ Ｐゴシック" pitchFamily="-89" charset="-128"/>
              </a:rPr>
              <a:t>é</a:t>
            </a:r>
            <a:r>
              <a:rPr lang="fr-FR" sz="3700" dirty="0" smtClean="0">
                <a:solidFill>
                  <a:srgbClr val="FF66CC"/>
                </a:solidFill>
                <a:ea typeface="ＭＳ Ｐゴシック" pitchFamily="-89" charset="-128"/>
              </a:rPr>
              <a:t>tirements </a:t>
            </a:r>
            <a:r>
              <a:rPr lang="fr-FR" sz="3700" dirty="0" smtClean="0">
                <a:solidFill>
                  <a:srgbClr val="FF66CC"/>
                </a:solidFill>
                <a:ea typeface="ＭＳ Ｐゴシック" pitchFamily="-89" charset="-128"/>
              </a:rPr>
              <a:t>manuels</a:t>
            </a:r>
          </a:p>
        </p:txBody>
      </p:sp>
      <p:sp>
        <p:nvSpPr>
          <p:cNvPr id="7171" name="ZoneTexte 3"/>
          <p:cNvSpPr txBox="1">
            <a:spLocks noChangeArrowheads="1"/>
          </p:cNvSpPr>
          <p:nvPr/>
        </p:nvSpPr>
        <p:spPr bwMode="auto">
          <a:xfrm>
            <a:off x="428625" y="1500188"/>
            <a:ext cx="2362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dirty="0">
                <a:solidFill>
                  <a:srgbClr val="FFFFFF"/>
                </a:solidFill>
              </a:rPr>
              <a:t>Etirement colonne médiale</a:t>
            </a:r>
          </a:p>
        </p:txBody>
      </p:sp>
      <p:sp>
        <p:nvSpPr>
          <p:cNvPr id="7172" name="ZoneTexte 4"/>
          <p:cNvSpPr txBox="1">
            <a:spLocks noChangeArrowheads="1"/>
          </p:cNvSpPr>
          <p:nvPr/>
        </p:nvSpPr>
        <p:spPr bwMode="auto">
          <a:xfrm>
            <a:off x="6096000" y="1981200"/>
            <a:ext cx="1676400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7173" name="ZoneTexte 5"/>
          <p:cNvSpPr txBox="1">
            <a:spLocks noChangeArrowheads="1"/>
          </p:cNvSpPr>
          <p:nvPr/>
        </p:nvSpPr>
        <p:spPr bwMode="auto">
          <a:xfrm>
            <a:off x="6429375" y="1428750"/>
            <a:ext cx="1981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dirty="0">
                <a:solidFill>
                  <a:srgbClr val="FFFFFF"/>
                </a:solidFill>
              </a:rPr>
              <a:t>Etirement du jambier antérieur</a:t>
            </a:r>
          </a:p>
        </p:txBody>
      </p:sp>
      <p:pic>
        <p:nvPicPr>
          <p:cNvPr id="7174" name="Image 7" descr="F:\Bilans patients angie\photos pieds bots\IMG_8846.JPG"/>
          <p:cNvPicPr>
            <a:picLocks noChangeAspect="1" noChangeArrowheads="1"/>
          </p:cNvPicPr>
          <p:nvPr/>
        </p:nvPicPr>
        <p:blipFill>
          <a:blip r:embed="rId2"/>
          <a:srcRect l="29622" t="8038" b="19965"/>
          <a:stretch>
            <a:fillRect/>
          </a:stretch>
        </p:blipFill>
        <p:spPr bwMode="auto">
          <a:xfrm>
            <a:off x="285750" y="2857500"/>
            <a:ext cx="24288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Image 9" descr="C:\Users\Angélique\Downloads\IMG_8921.jp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 r="10526"/>
          <a:stretch>
            <a:fillRect/>
          </a:stretch>
        </p:blipFill>
        <p:spPr bwMode="auto">
          <a:xfrm>
            <a:off x="6357938" y="2928938"/>
            <a:ext cx="2214562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Image 10" descr="F:\Bilans patients angie\photos pieds bots\IMG_8880.JPG"/>
          <p:cNvPicPr>
            <a:picLocks noChangeAspect="1" noChangeArrowheads="1"/>
          </p:cNvPicPr>
          <p:nvPr/>
        </p:nvPicPr>
        <p:blipFill>
          <a:blip r:embed="rId4"/>
          <a:srcRect l="6720" t="18201" r="4878" b="34727"/>
          <a:stretch>
            <a:fillRect/>
          </a:stretch>
        </p:blipFill>
        <p:spPr bwMode="auto">
          <a:xfrm>
            <a:off x="2928938" y="3143250"/>
            <a:ext cx="3000375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7" name="ZoneTexte 12"/>
          <p:cNvSpPr txBox="1">
            <a:spLocks noChangeArrowheads="1"/>
          </p:cNvSpPr>
          <p:nvPr/>
        </p:nvSpPr>
        <p:spPr bwMode="auto">
          <a:xfrm>
            <a:off x="3226594" y="1520993"/>
            <a:ext cx="23574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dirty="0" err="1">
                <a:solidFill>
                  <a:srgbClr val="FFFFFF"/>
                </a:solidFill>
              </a:rPr>
              <a:t>D</a:t>
            </a:r>
            <a:r>
              <a:rPr lang="fr-FR" sz="2000" dirty="0" err="1" smtClean="0">
                <a:solidFill>
                  <a:srgbClr val="FFFFFF"/>
                </a:solidFill>
              </a:rPr>
              <a:t>érotation</a:t>
            </a:r>
            <a:r>
              <a:rPr lang="fr-FR" sz="2000" dirty="0" smtClean="0">
                <a:solidFill>
                  <a:srgbClr val="FFFFFF"/>
                </a:solidFill>
              </a:rPr>
              <a:t> </a:t>
            </a:r>
            <a:r>
              <a:rPr lang="fr-FR" sz="2000" dirty="0">
                <a:solidFill>
                  <a:srgbClr val="FFFFFF"/>
                </a:solidFill>
              </a:rPr>
              <a:t>du bloc </a:t>
            </a:r>
            <a:r>
              <a:rPr lang="fr-FR" sz="2000" dirty="0" err="1">
                <a:solidFill>
                  <a:srgbClr val="FFFFFF"/>
                </a:solidFill>
              </a:rPr>
              <a:t>calcanéo</a:t>
            </a:r>
            <a:r>
              <a:rPr lang="fr-FR" sz="2000" dirty="0">
                <a:solidFill>
                  <a:srgbClr val="FFFFFF"/>
                </a:solidFill>
              </a:rPr>
              <a:t> pédieux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143750" cy="609600"/>
          </a:xfrm>
        </p:spPr>
        <p:txBody>
          <a:bodyPr>
            <a:normAutofit fontScale="90000"/>
          </a:bodyPr>
          <a:lstStyle/>
          <a:p>
            <a:pPr indent="0" algn="ctr" eaLnBrk="1" hangingPunct="1">
              <a:defRPr/>
            </a:pPr>
            <a:r>
              <a:rPr lang="fr-FR" sz="3700" dirty="0" smtClean="0">
                <a:solidFill>
                  <a:srgbClr val="FF66CC"/>
                </a:solidFill>
                <a:ea typeface="ＭＳ Ｐゴシック" pitchFamily="-89" charset="-128"/>
              </a:rPr>
              <a:t>Stimulations muscles déficitaires</a:t>
            </a:r>
          </a:p>
        </p:txBody>
      </p:sp>
      <p:sp>
        <p:nvSpPr>
          <p:cNvPr id="8195" name="ZoneTexte 3"/>
          <p:cNvSpPr txBox="1">
            <a:spLocks noChangeArrowheads="1"/>
          </p:cNvSpPr>
          <p:nvPr/>
        </p:nvSpPr>
        <p:spPr bwMode="auto">
          <a:xfrm>
            <a:off x="1357290" y="1643050"/>
            <a:ext cx="2362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800" dirty="0" err="1">
                <a:solidFill>
                  <a:srgbClr val="FFFFFF"/>
                </a:solidFill>
              </a:rPr>
              <a:t>F</a:t>
            </a:r>
            <a:r>
              <a:rPr lang="fr-FR" sz="2800" dirty="0" err="1" smtClean="0">
                <a:solidFill>
                  <a:srgbClr val="FFFFFF"/>
                </a:solidFill>
              </a:rPr>
              <a:t>ibulaires</a:t>
            </a:r>
            <a:endParaRPr lang="fr-FR" sz="2800" dirty="0">
              <a:solidFill>
                <a:srgbClr val="FFFFFF"/>
              </a:solidFill>
            </a:endParaRPr>
          </a:p>
        </p:txBody>
      </p:sp>
      <p:sp>
        <p:nvSpPr>
          <p:cNvPr id="8196" name="ZoneTexte 4"/>
          <p:cNvSpPr txBox="1">
            <a:spLocks noChangeArrowheads="1"/>
          </p:cNvSpPr>
          <p:nvPr/>
        </p:nvSpPr>
        <p:spPr bwMode="auto">
          <a:xfrm>
            <a:off x="6096000" y="1981200"/>
            <a:ext cx="1676400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2438400"/>
            <a:ext cx="228758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4643438" y="2857496"/>
            <a:ext cx="38576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FFFFFF"/>
                </a:solidFill>
              </a:rPr>
              <a:t>Stimulation des </a:t>
            </a:r>
            <a:r>
              <a:rPr lang="fr-FR" sz="3200" dirty="0" err="1" smtClean="0">
                <a:solidFill>
                  <a:srgbClr val="FFFFFF"/>
                </a:solidFill>
              </a:rPr>
              <a:t>éverseurs</a:t>
            </a:r>
            <a:endParaRPr lang="fr-FR" sz="3200" dirty="0" smtClean="0">
              <a:solidFill>
                <a:srgbClr val="FFFFFF"/>
              </a:solidFill>
            </a:endParaRPr>
          </a:p>
          <a:p>
            <a:r>
              <a:rPr lang="fr-FR" sz="3200" dirty="0" smtClean="0">
                <a:solidFill>
                  <a:srgbClr val="FFFFFF"/>
                </a:solidFill>
              </a:rPr>
              <a:t> grâce aux réflexes cutanés</a:t>
            </a:r>
            <a:endParaRPr lang="fr-FR" sz="3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62200" y="0"/>
            <a:ext cx="7143750" cy="609600"/>
          </a:xfrm>
        </p:spPr>
        <p:txBody>
          <a:bodyPr>
            <a:normAutofit fontScale="90000"/>
          </a:bodyPr>
          <a:lstStyle/>
          <a:p>
            <a:pPr indent="0" eaLnBrk="1" hangingPunct="1">
              <a:defRPr/>
            </a:pPr>
            <a:r>
              <a:rPr lang="fr-FR" sz="3700" dirty="0" smtClean="0">
                <a:solidFill>
                  <a:srgbClr val="FF66CC"/>
                </a:solidFill>
                <a:ea typeface="ＭＳ Ｐゴシック" pitchFamily="-89" charset="-128"/>
              </a:rPr>
              <a:t>Pose des plaquettes</a:t>
            </a:r>
          </a:p>
        </p:txBody>
      </p:sp>
      <p:sp>
        <p:nvSpPr>
          <p:cNvPr id="9219" name="ZoneTexte 4"/>
          <p:cNvSpPr txBox="1">
            <a:spLocks noChangeArrowheads="1"/>
          </p:cNvSpPr>
          <p:nvPr/>
        </p:nvSpPr>
        <p:spPr bwMode="auto">
          <a:xfrm>
            <a:off x="6096000" y="1981200"/>
            <a:ext cx="1676400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9220" name="ZoneTexte 5"/>
          <p:cNvSpPr txBox="1">
            <a:spLocks noChangeArrowheads="1"/>
          </p:cNvSpPr>
          <p:nvPr/>
        </p:nvSpPr>
        <p:spPr bwMode="auto">
          <a:xfrm>
            <a:off x="762000" y="1524000"/>
            <a:ext cx="4343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 sz="2700">
              <a:solidFill>
                <a:srgbClr val="FFFFFF"/>
              </a:solidFill>
            </a:endParaRPr>
          </a:p>
          <a:p>
            <a:endParaRPr lang="fr-FR" sz="2700"/>
          </a:p>
        </p:txBody>
      </p:sp>
      <p:sp>
        <p:nvSpPr>
          <p:cNvPr id="9222" name="ZoneTexte 9"/>
          <p:cNvSpPr txBox="1">
            <a:spLocks noChangeArrowheads="1"/>
          </p:cNvSpPr>
          <p:nvPr/>
        </p:nvSpPr>
        <p:spPr bwMode="auto">
          <a:xfrm>
            <a:off x="2971800" y="4876800"/>
            <a:ext cx="6367462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100" dirty="0">
                <a:solidFill>
                  <a:srgbClr val="FFFFFF"/>
                </a:solidFill>
              </a:rPr>
              <a:t>Adhésif postérieur : abaissement du calcanéum</a:t>
            </a:r>
          </a:p>
          <a:p>
            <a:r>
              <a:rPr lang="fr-FR" sz="2100" dirty="0">
                <a:solidFill>
                  <a:srgbClr val="FFFFFF"/>
                </a:solidFill>
              </a:rPr>
              <a:t>Adhésif latéral : correction adduction et étirement arche médiale</a:t>
            </a:r>
          </a:p>
          <a:p>
            <a:r>
              <a:rPr lang="fr-FR" sz="2100" dirty="0">
                <a:solidFill>
                  <a:srgbClr val="FFFFFF"/>
                </a:solidFill>
              </a:rPr>
              <a:t>Adhésif antérieur sur gros orteil : étirement arche médiale</a:t>
            </a:r>
          </a:p>
        </p:txBody>
      </p:sp>
      <p:pic>
        <p:nvPicPr>
          <p:cNvPr id="9223" name="Image 7" descr="F:\Bilans patients angie\photos pieds bots\IMG_8862.JPG"/>
          <p:cNvPicPr>
            <a:picLocks noChangeAspect="1" noChangeArrowheads="1"/>
          </p:cNvPicPr>
          <p:nvPr/>
        </p:nvPicPr>
        <p:blipFill>
          <a:blip r:embed="rId3"/>
          <a:srcRect l="23676" b="33095"/>
          <a:stretch>
            <a:fillRect/>
          </a:stretch>
        </p:blipFill>
        <p:spPr bwMode="auto">
          <a:xfrm>
            <a:off x="0" y="3886200"/>
            <a:ext cx="285526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 descr="F:\Bilans patients angie\photos pieds bots\IMG_8942.JPG"/>
          <p:cNvPicPr/>
          <p:nvPr/>
        </p:nvPicPr>
        <p:blipFill>
          <a:blip r:embed="rId4"/>
          <a:srcRect l="11577" t="7647" r="32515" b="37059"/>
          <a:stretch>
            <a:fillRect/>
          </a:stretch>
        </p:blipFill>
        <p:spPr bwMode="auto">
          <a:xfrm rot="5400000">
            <a:off x="-135737" y="897737"/>
            <a:ext cx="3105160" cy="2833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Mon film.mp4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912533" y="762000"/>
            <a:ext cx="6231467" cy="3505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143750" cy="609600"/>
          </a:xfrm>
        </p:spPr>
        <p:txBody>
          <a:bodyPr>
            <a:normAutofit fontScale="90000"/>
          </a:bodyPr>
          <a:lstStyle/>
          <a:p>
            <a:pPr indent="0" algn="ctr" eaLnBrk="1" hangingPunct="1">
              <a:defRPr/>
            </a:pPr>
            <a:r>
              <a:rPr lang="fr-FR" sz="3700" dirty="0" smtClean="0">
                <a:solidFill>
                  <a:srgbClr val="FF66CC"/>
                </a:solidFill>
                <a:ea typeface="ＭＳ Ｐゴシック" pitchFamily="-89" charset="-128"/>
              </a:rPr>
              <a:t>Attelles de posture</a:t>
            </a:r>
          </a:p>
        </p:txBody>
      </p:sp>
      <p:sp>
        <p:nvSpPr>
          <p:cNvPr id="10243" name="ZoneTexte 4"/>
          <p:cNvSpPr txBox="1">
            <a:spLocks noChangeArrowheads="1"/>
          </p:cNvSpPr>
          <p:nvPr/>
        </p:nvSpPr>
        <p:spPr bwMode="auto">
          <a:xfrm>
            <a:off x="6096000" y="1981200"/>
            <a:ext cx="1676400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0244" name="ZoneTexte 5"/>
          <p:cNvSpPr txBox="1">
            <a:spLocks noChangeArrowheads="1"/>
          </p:cNvSpPr>
          <p:nvPr/>
        </p:nvSpPr>
        <p:spPr bwMode="auto">
          <a:xfrm>
            <a:off x="762000" y="1524000"/>
            <a:ext cx="4343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 sz="2700">
              <a:solidFill>
                <a:srgbClr val="FFFFFF"/>
              </a:solidFill>
            </a:endParaRPr>
          </a:p>
          <a:p>
            <a:endParaRPr lang="fr-FR" sz="2700"/>
          </a:p>
        </p:txBody>
      </p:sp>
      <p:sp>
        <p:nvSpPr>
          <p:cNvPr id="10245" name="ZoneTexte 7"/>
          <p:cNvSpPr txBox="1">
            <a:spLocks noChangeArrowheads="1"/>
          </p:cNvSpPr>
          <p:nvPr/>
        </p:nvSpPr>
        <p:spPr bwMode="auto">
          <a:xfrm>
            <a:off x="609600" y="1447800"/>
            <a:ext cx="4114800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900" dirty="0">
                <a:solidFill>
                  <a:srgbClr val="FFFFFF"/>
                </a:solidFill>
              </a:rPr>
              <a:t>Anti équin</a:t>
            </a:r>
          </a:p>
          <a:p>
            <a:endParaRPr lang="fr-FR" sz="2900" dirty="0">
              <a:solidFill>
                <a:srgbClr val="FFFFFF"/>
              </a:solidFill>
            </a:endParaRPr>
          </a:p>
          <a:p>
            <a:r>
              <a:rPr lang="fr-FR" sz="2900" dirty="0" err="1">
                <a:solidFill>
                  <a:srgbClr val="FFFFFF"/>
                </a:solidFill>
              </a:rPr>
              <a:t>Dérotation</a:t>
            </a:r>
            <a:r>
              <a:rPr lang="fr-FR" sz="2900" dirty="0">
                <a:solidFill>
                  <a:srgbClr val="FFFFFF"/>
                </a:solidFill>
              </a:rPr>
              <a:t> squelette jambier en externe</a:t>
            </a:r>
          </a:p>
          <a:p>
            <a:endParaRPr lang="fr-FR" sz="2900" dirty="0">
              <a:solidFill>
                <a:srgbClr val="FFFFFF"/>
              </a:solidFill>
            </a:endParaRPr>
          </a:p>
          <a:p>
            <a:r>
              <a:rPr lang="fr-FR" sz="2900" dirty="0">
                <a:solidFill>
                  <a:srgbClr val="FFFFFF"/>
                </a:solidFill>
              </a:rPr>
              <a:t>Mise en pronation du pied</a:t>
            </a:r>
          </a:p>
          <a:p>
            <a:endParaRPr lang="fr-FR" sz="2900" dirty="0">
              <a:solidFill>
                <a:srgbClr val="FFFFFF"/>
              </a:solidFill>
            </a:endParaRPr>
          </a:p>
        </p:txBody>
      </p:sp>
      <p:pic>
        <p:nvPicPr>
          <p:cNvPr id="10246" name="Image 6" descr="F:\Bilans patients angie\photos pieds bots\IMG_8869.JPG"/>
          <p:cNvPicPr>
            <a:picLocks noChangeAspect="1" noChangeArrowheads="1"/>
          </p:cNvPicPr>
          <p:nvPr/>
        </p:nvPicPr>
        <p:blipFill>
          <a:blip r:embed="rId2"/>
          <a:srcRect t="11864" b="15254"/>
          <a:stretch>
            <a:fillRect/>
          </a:stretch>
        </p:blipFill>
        <p:spPr bwMode="auto">
          <a:xfrm>
            <a:off x="4714875" y="2000250"/>
            <a:ext cx="414337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llage">
  <a:themeElements>
    <a:clrScheme name="Maillage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aillag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aillag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Fond EPU 2018.pptx</Template>
  <TotalTime>20725</TotalTime>
  <Words>562</Words>
  <Application>Microsoft Office PowerPoint</Application>
  <PresentationFormat>Affichage à l'écran (4:3)</PresentationFormat>
  <Paragraphs>150</Paragraphs>
  <Slides>27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3" baseType="lpstr">
      <vt:lpstr>ＭＳ Ｐゴシック</vt:lpstr>
      <vt:lpstr>Arial</vt:lpstr>
      <vt:lpstr>Century Gothic</vt:lpstr>
      <vt:lpstr>Optima</vt:lpstr>
      <vt:lpstr>Times New Roman</vt:lpstr>
      <vt:lpstr>Maillage</vt:lpstr>
      <vt:lpstr>PIED BOT VARUS EQUIN   </vt:lpstr>
      <vt:lpstr>définition</vt:lpstr>
      <vt:lpstr>Présentation PowerPoint</vt:lpstr>
      <vt:lpstr>Méthode fonctionnelle : les principes</vt:lpstr>
      <vt:lpstr>étirements manuels</vt:lpstr>
      <vt:lpstr>étirements manuels</vt:lpstr>
      <vt:lpstr>Stimulations muscles déficitaires</vt:lpstr>
      <vt:lpstr>Pose des plaquettes</vt:lpstr>
      <vt:lpstr>Attelles de posture</vt:lpstr>
      <vt:lpstr>Attelles de posture</vt:lpstr>
      <vt:lpstr>Rééducation dynamique après la marche</vt:lpstr>
      <vt:lpstr>Fréquence des séances</vt:lpstr>
      <vt:lpstr>« Trucs et astuces » de la méthode fonctionnelle</vt:lpstr>
      <vt:lpstr>Complications</vt:lpstr>
      <vt:lpstr>Méthode concurrente Ponsetti </vt:lpstr>
      <vt:lpstr>Méthode mixte</vt:lpstr>
      <vt:lpstr>Quelle place pour la chirurgie?</vt:lpstr>
      <vt:lpstr>Quelle place pour la chirurgie?</vt:lpstr>
      <vt:lpstr>Quelle place pour la chirurgie?</vt:lpstr>
      <vt:lpstr>Quelle place pour la chirurgie?</vt:lpstr>
      <vt:lpstr>Présentation PowerPoint</vt:lpstr>
      <vt:lpstr>Cas n°1 : Récidive précoce des déformations</vt:lpstr>
      <vt:lpstr>Présentation PowerPoint</vt:lpstr>
      <vt:lpstr>Cas n°2 : Adduction résiduelle et endorotation</vt:lpstr>
      <vt:lpstr>Présentation PowerPoint</vt:lpstr>
      <vt:lpstr>CONCLUSION</vt:lpstr>
      <vt:lpstr>Merci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Angélique</dc:creator>
  <cp:lastModifiedBy>Secretariat</cp:lastModifiedBy>
  <cp:revision>210</cp:revision>
  <dcterms:created xsi:type="dcterms:W3CDTF">2018-06-19T14:50:58Z</dcterms:created>
  <dcterms:modified xsi:type="dcterms:W3CDTF">2018-06-19T16:52:43Z</dcterms:modified>
</cp:coreProperties>
</file>