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71" r:id="rId2"/>
    <p:sldId id="275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6" r:id="rId16"/>
    <p:sldId id="267" r:id="rId17"/>
    <p:sldId id="270" r:id="rId18"/>
    <p:sldId id="268" r:id="rId19"/>
    <p:sldId id="26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A602-124C-E041-AE14-C5DA25B1F1E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3391-3D72-E84B-A09B-30EC1ADFE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19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22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36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46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89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5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4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4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6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3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80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E6440AA-91A0-436F-8FDB-C0F939DCAE21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6/20/18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0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13285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 smtClean="0"/>
              <a:t>ACTUALITéS</a:t>
            </a:r>
            <a:r>
              <a:rPr lang="fr-FR" sz="4400" dirty="0" smtClean="0"/>
              <a:t> en chirurgie de la main </a:t>
            </a:r>
            <a:endParaRPr lang="fr-FR" sz="4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8821" y="2037853"/>
            <a:ext cx="9905998" cy="3124201"/>
          </a:xfrm>
        </p:spPr>
        <p:txBody>
          <a:bodyPr/>
          <a:lstStyle/>
          <a:p>
            <a:r>
              <a:rPr lang="fr-FR" sz="4000" dirty="0" smtClean="0"/>
              <a:t>CARRE NOTRE DAME </a:t>
            </a:r>
          </a:p>
          <a:p>
            <a:r>
              <a:rPr lang="fr-FR" sz="4000" dirty="0" smtClean="0"/>
              <a:t>Office </a:t>
            </a:r>
            <a:r>
              <a:rPr lang="fr-FR" sz="4000" dirty="0" err="1" smtClean="0"/>
              <a:t>surgery</a:t>
            </a:r>
            <a:r>
              <a:rPr lang="fr-FR" sz="4000" dirty="0" smtClean="0"/>
              <a:t> </a:t>
            </a:r>
          </a:p>
          <a:p>
            <a:r>
              <a:rPr lang="fr-FR" sz="4000" dirty="0" err="1"/>
              <a:t>W</a:t>
            </a:r>
            <a:r>
              <a:rPr lang="fr-FR" sz="4000" dirty="0" err="1" smtClean="0"/>
              <a:t>alant</a:t>
            </a:r>
            <a:r>
              <a:rPr lang="fr-FR" sz="4000" dirty="0" smtClean="0"/>
              <a:t> </a:t>
            </a:r>
            <a:r>
              <a:rPr lang="fr-FR" sz="4000" dirty="0" err="1" smtClean="0"/>
              <a:t>surgery</a:t>
            </a:r>
            <a:endParaRPr lang="fr-FR" sz="4000" dirty="0" smtClean="0"/>
          </a:p>
          <a:p>
            <a:r>
              <a:rPr lang="fr-FR" sz="4000" dirty="0" smtClean="0"/>
              <a:t>Echo chirurgie</a:t>
            </a:r>
            <a:r>
              <a:rPr lang="fr-FR" dirty="0" smtClean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5162054"/>
            <a:ext cx="3051019" cy="11695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0536" y="5962279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cs typeface="Century Gothic"/>
              </a:rPr>
              <a:t>EPU ORTHOWEST FERME DU MANET JUIN 2018</a:t>
            </a:r>
          </a:p>
        </p:txBody>
      </p:sp>
      <p:pic>
        <p:nvPicPr>
          <p:cNvPr id="14" name="Image 13" descr="Capture d'écran 2018-06-18 18.58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3" y="2092135"/>
            <a:ext cx="4737503" cy="2946959"/>
          </a:xfrm>
          <a:prstGeom prst="rect">
            <a:avLst/>
          </a:prstGeom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6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1030984" y="290995"/>
            <a:ext cx="10356958" cy="1905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Arial" charset="0"/>
              </a:rPr>
              <a:t>COLLECTE: Traitement </a:t>
            </a:r>
            <a:r>
              <a:rPr lang="fr-FR" sz="4000" dirty="0">
                <a:latin typeface="Arial" charset="0"/>
              </a:rPr>
              <a:t>chirurgical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605747" y="2207653"/>
            <a:ext cx="1056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fr-FR" dirty="0" smtClean="0">
              <a:latin typeface="Century Gothic"/>
              <a:cs typeface="Century Gothic"/>
            </a:endParaRPr>
          </a:p>
          <a:p>
            <a:pPr>
              <a:defRPr/>
            </a:pPr>
            <a:endParaRPr lang="fr-FR" dirty="0">
              <a:latin typeface="Century Gothic"/>
              <a:cs typeface="Century Gothic"/>
            </a:endParaRP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En Urgence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Ambulatoire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Excision drainage mise à plat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Prélèvement bactériologique</a:t>
            </a:r>
          </a:p>
          <a:p>
            <a:pPr lvl="2">
              <a:defRPr/>
            </a:pPr>
            <a:r>
              <a:rPr lang="fr-FR" sz="2200" dirty="0" err="1" smtClean="0">
                <a:latin typeface="Century Gothic"/>
                <a:cs typeface="Century Gothic"/>
              </a:rPr>
              <a:t>Staph</a:t>
            </a:r>
            <a:r>
              <a:rPr lang="fr-FR" sz="2200" dirty="0" smtClean="0">
                <a:latin typeface="Century Gothic"/>
                <a:cs typeface="Century Gothic"/>
              </a:rPr>
              <a:t> doré </a:t>
            </a:r>
            <a:r>
              <a:rPr lang="fr-FR" sz="2200" dirty="0" err="1" smtClean="0">
                <a:latin typeface="Century Gothic"/>
                <a:cs typeface="Century Gothic"/>
              </a:rPr>
              <a:t>strepto</a:t>
            </a:r>
            <a:r>
              <a:rPr lang="fr-FR" sz="2200" dirty="0" smtClean="0">
                <a:latin typeface="Century Gothic"/>
                <a:cs typeface="Century Gothic"/>
              </a:rPr>
              <a:t> (douleurs + extension)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Pansement hémorragique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J1 puis tous les 2 jours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 Douleurs cicatricielles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3 mois </a:t>
            </a:r>
          </a:p>
          <a:p>
            <a:pPr marL="0" indent="0">
              <a:buFont typeface="Wingdings" charset="0"/>
              <a:buNone/>
              <a:defRPr/>
            </a:pPr>
            <a:endParaRPr lang="fr-FR" dirty="0" smtClean="0">
              <a:latin typeface="Century Gothic"/>
              <a:cs typeface="Century Gothic"/>
            </a:endParaRPr>
          </a:p>
          <a:p>
            <a:pPr lvl="1">
              <a:defRPr/>
            </a:pPr>
            <a:endParaRPr lang="fr-FR" sz="2000" dirty="0" smtClean="0">
              <a:latin typeface="Century Gothic"/>
              <a:cs typeface="Century Gothic"/>
            </a:endParaRPr>
          </a:p>
          <a:p>
            <a:pPr>
              <a:defRPr/>
            </a:pPr>
            <a:endParaRPr lang="fr-FR" dirty="0" smtClean="0">
              <a:latin typeface="Century Gothic"/>
              <a:cs typeface="Century Gothic"/>
            </a:endParaRPr>
          </a:p>
        </p:txBody>
      </p:sp>
      <p:pic>
        <p:nvPicPr>
          <p:cNvPr id="2457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10" y="1591590"/>
            <a:ext cx="3087837" cy="35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06" y="5389308"/>
            <a:ext cx="3051019" cy="11695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251088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87959" y="368180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1791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/>
          </p:nvPr>
        </p:nvSpPr>
        <p:spPr>
          <a:xfrm>
            <a:off x="958120" y="543080"/>
            <a:ext cx="10363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>
                <a:latin typeface="Century Gothic"/>
                <a:cs typeface="Century Gothic"/>
              </a:rPr>
              <a:t>Phlegmon des gaines</a:t>
            </a:r>
          </a:p>
        </p:txBody>
      </p:sp>
      <p:pic>
        <p:nvPicPr>
          <p:cNvPr id="17410" name="Picture 5" descr="GA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0" y="2030710"/>
            <a:ext cx="5066426" cy="41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15348" y="2262456"/>
            <a:ext cx="14754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Gaine </a:t>
            </a:r>
          </a:p>
          <a:p>
            <a:r>
              <a:rPr lang="fr-FR" sz="2000" dirty="0" err="1">
                <a:solidFill>
                  <a:schemeClr val="bg2"/>
                </a:solidFill>
                <a:latin typeface="Century Gothic"/>
                <a:cs typeface="Century Gothic"/>
              </a:rPr>
              <a:t>digito</a:t>
            </a:r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-</a:t>
            </a:r>
          </a:p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carpienne </a:t>
            </a:r>
          </a:p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radiale</a:t>
            </a:r>
            <a:endParaRPr lang="fr-FR" sz="2400" dirty="0">
              <a:latin typeface="Century Gothic"/>
              <a:cs typeface="Century Gothic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015954" y="5710536"/>
            <a:ext cx="2554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400" dirty="0">
                <a:solidFill>
                  <a:schemeClr val="bg2"/>
                </a:solidFill>
                <a:latin typeface="Century Gothic"/>
                <a:cs typeface="Century Gothic"/>
              </a:rPr>
              <a:t>Gaines</a:t>
            </a:r>
            <a:r>
              <a:rPr lang="fr-FR" sz="2400" dirty="0">
                <a:latin typeface="Century Gothic"/>
                <a:cs typeface="Century Gothic"/>
              </a:rPr>
              <a:t> </a:t>
            </a:r>
            <a:r>
              <a:rPr lang="fr-FR" sz="2400" dirty="0">
                <a:solidFill>
                  <a:schemeClr val="bg2"/>
                </a:solidFill>
                <a:latin typeface="Century Gothic"/>
                <a:cs typeface="Century Gothic"/>
              </a:rPr>
              <a:t>digitales</a:t>
            </a:r>
            <a:endParaRPr lang="fr-FR" sz="2400" dirty="0">
              <a:latin typeface="Century Gothic"/>
              <a:cs typeface="Century Gothic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664263" y="2262456"/>
            <a:ext cx="14754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Gaine </a:t>
            </a:r>
          </a:p>
          <a:p>
            <a:r>
              <a:rPr lang="fr-FR" sz="2000" dirty="0" err="1">
                <a:solidFill>
                  <a:schemeClr val="bg2"/>
                </a:solidFill>
                <a:latin typeface="Century Gothic"/>
                <a:cs typeface="Century Gothic"/>
              </a:rPr>
              <a:t>digito</a:t>
            </a:r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-</a:t>
            </a:r>
          </a:p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carpienne </a:t>
            </a:r>
          </a:p>
          <a:p>
            <a:r>
              <a:rPr lang="fr-FR" sz="2000" dirty="0">
                <a:solidFill>
                  <a:schemeClr val="bg2"/>
                </a:solidFill>
                <a:latin typeface="Century Gothic"/>
                <a:cs typeface="Century Gothic"/>
              </a:rPr>
              <a:t>cubitale</a:t>
            </a:r>
          </a:p>
        </p:txBody>
      </p:sp>
      <p:pic>
        <p:nvPicPr>
          <p:cNvPr id="1741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20" y="3078678"/>
            <a:ext cx="5669165" cy="22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63" y="5587422"/>
            <a:ext cx="3051019" cy="1169557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15348" y="183514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6251088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</p:spTree>
    <p:extLst>
      <p:ext uri="{BB962C8B-B14F-4D97-AF65-F5344CB8AC3E}">
        <p14:creationId xmlns:p14="http://schemas.microsoft.com/office/powerpoint/2010/main" val="29372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812800" y="71176"/>
            <a:ext cx="9905998" cy="19050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entury Gothic"/>
                <a:cs typeface="Century Gothic"/>
              </a:rPr>
              <a:t>Phlegmon des gaines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2398" y="1600200"/>
            <a:ext cx="1056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fr-FR" sz="2400" dirty="0" smtClean="0">
              <a:latin typeface="Century Gothic"/>
              <a:cs typeface="Century Gothic"/>
            </a:endParaRP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Attention Séquelles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Gros Doigt gonflé chaud douloureux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Plaies négligées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Sujet jeune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Épine morsure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Insignifiant le plus souvent</a:t>
            </a:r>
          </a:p>
          <a:p>
            <a:pPr marL="342900" lvl="1" indent="-342900">
              <a:buFont typeface="Wingdings" charset="0"/>
              <a:buChar char="l"/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Urgence diagnostique et thérapeutique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PAS D’AINS OU INFILTRATION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26" y="566659"/>
            <a:ext cx="3710962" cy="206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9"/>
          <a:stretch>
            <a:fillRect/>
          </a:stretch>
        </p:blipFill>
        <p:spPr bwMode="auto">
          <a:xfrm>
            <a:off x="6432420" y="3136108"/>
            <a:ext cx="5249220" cy="20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69" y="5479217"/>
            <a:ext cx="3051019" cy="1169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1667" y="6240230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  <a:endParaRPr lang="fr-FR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7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812800" y="236845"/>
            <a:ext cx="9905998" cy="19050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entury Gothic"/>
                <a:cs typeface="Century Gothic"/>
              </a:rPr>
              <a:t>Signes clés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2398" y="2141845"/>
            <a:ext cx="1056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Douleur cul de sac proximal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Douleurs</a:t>
            </a:r>
          </a:p>
          <a:p>
            <a:pPr lvl="1">
              <a:defRPr/>
            </a:pPr>
            <a:r>
              <a:rPr lang="fr-FR" sz="2200" dirty="0" smtClean="0">
                <a:latin typeface="Century Gothic"/>
                <a:cs typeface="Century Gothic"/>
              </a:rPr>
              <a:t>trajet de la gaine Poignet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Crochet irréductible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Signes gravité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Fièvre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Lymphangite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nécrose </a:t>
            </a:r>
            <a:endParaRPr lang="fr-FR" sz="2400" dirty="0">
              <a:latin typeface="Century Gothic"/>
              <a:cs typeface="Century Gothic"/>
            </a:endParaRPr>
          </a:p>
        </p:txBody>
      </p:sp>
      <p:pic>
        <p:nvPicPr>
          <p:cNvPr id="18435" name="Picture 5" descr="ascending_lymphangitis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236845"/>
            <a:ext cx="483023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25" y="2276873"/>
            <a:ext cx="353271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0" y="5152896"/>
            <a:ext cx="3051019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912284" y="692150"/>
            <a:ext cx="10363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400" dirty="0">
                <a:latin typeface="Century Gothic"/>
                <a:cs typeface="Century Gothic"/>
              </a:rPr>
              <a:t>URGENCE CHIRURGICALE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07533" y="2276475"/>
            <a:ext cx="11379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fr-FR" sz="2800" dirty="0">
                <a:latin typeface="Century Gothic"/>
                <a:cs typeface="Century Gothic"/>
              </a:rPr>
              <a:t>Excision porte d’entrée et/ou CE</a:t>
            </a:r>
          </a:p>
          <a:p>
            <a:pPr eaLnBrk="1" hangingPunct="1"/>
            <a:r>
              <a:rPr lang="fr-FR" sz="2800" dirty="0">
                <a:latin typeface="Century Gothic"/>
                <a:cs typeface="Century Gothic"/>
              </a:rPr>
              <a:t>Prélèvements </a:t>
            </a:r>
            <a:r>
              <a:rPr lang="fr-FR" sz="2800" dirty="0" smtClean="0">
                <a:latin typeface="Century Gothic"/>
                <a:cs typeface="Century Gothic"/>
              </a:rPr>
              <a:t>bactériologiques</a:t>
            </a:r>
          </a:p>
          <a:p>
            <a:pPr lvl="1"/>
            <a:r>
              <a:rPr lang="fr-FR" sz="2600" dirty="0" err="1" smtClean="0">
                <a:latin typeface="Century Gothic"/>
                <a:cs typeface="Century Gothic"/>
              </a:rPr>
              <a:t>Staph</a:t>
            </a:r>
            <a:r>
              <a:rPr lang="fr-FR" sz="2600" dirty="0" smtClean="0">
                <a:latin typeface="Century Gothic"/>
                <a:cs typeface="Century Gothic"/>
              </a:rPr>
              <a:t> </a:t>
            </a:r>
            <a:r>
              <a:rPr lang="fr-FR" sz="2600" dirty="0" err="1" smtClean="0">
                <a:latin typeface="Century Gothic"/>
                <a:cs typeface="Century Gothic"/>
              </a:rPr>
              <a:t>strepto</a:t>
            </a:r>
            <a:endParaRPr lang="fr-FR" sz="2600" dirty="0">
              <a:latin typeface="Century Gothic"/>
              <a:cs typeface="Century Gothic"/>
            </a:endParaRPr>
          </a:p>
          <a:p>
            <a:pPr eaLnBrk="1" hangingPunct="1"/>
            <a:r>
              <a:rPr lang="fr-FR" sz="2800" dirty="0">
                <a:latin typeface="Century Gothic"/>
                <a:cs typeface="Century Gothic"/>
              </a:rPr>
              <a:t>Laisser largement ouvert</a:t>
            </a:r>
          </a:p>
          <a:p>
            <a:pPr eaLnBrk="1" hangingPunct="1"/>
            <a:r>
              <a:rPr lang="fr-FR" sz="2800" dirty="0">
                <a:latin typeface="Century Gothic"/>
                <a:cs typeface="Century Gothic"/>
              </a:rPr>
              <a:t>Hospitalisation </a:t>
            </a:r>
          </a:p>
          <a:p>
            <a:pPr lvl="1" eaLnBrk="1" hangingPunct="1"/>
            <a:r>
              <a:rPr lang="fr-FR" sz="2800" dirty="0" err="1" smtClean="0">
                <a:latin typeface="Century Gothic"/>
                <a:cs typeface="Century Gothic"/>
              </a:rPr>
              <a:t>Antibio</a:t>
            </a:r>
            <a:r>
              <a:rPr lang="fr-FR" sz="2800" dirty="0" smtClean="0">
                <a:latin typeface="Century Gothic"/>
                <a:cs typeface="Century Gothic"/>
              </a:rPr>
              <a:t> iv puis 15 j PO</a:t>
            </a:r>
            <a:endParaRPr lang="fr-FR" sz="2800" dirty="0">
              <a:latin typeface="Century Gothic"/>
              <a:cs typeface="Century Gothic"/>
            </a:endParaRPr>
          </a:p>
          <a:p>
            <a:pPr lvl="1" eaLnBrk="1" hangingPunct="1"/>
            <a:r>
              <a:rPr lang="fr-FR" sz="2800" dirty="0">
                <a:latin typeface="Century Gothic"/>
                <a:cs typeface="Century Gothic"/>
              </a:rPr>
              <a:t>Kinésithérapie </a:t>
            </a:r>
            <a:r>
              <a:rPr lang="fr-FR" sz="2800" dirty="0" smtClean="0">
                <a:latin typeface="Century Gothic"/>
                <a:cs typeface="Century Gothic"/>
              </a:rPr>
              <a:t>Immédiate</a:t>
            </a:r>
            <a:endParaRPr lang="fr-FR" sz="2800" dirty="0">
              <a:latin typeface="Century Gothic"/>
              <a:cs typeface="Century Gothic"/>
            </a:endParaRPr>
          </a:p>
          <a:p>
            <a:pPr eaLnBrk="1" hangingPunct="1"/>
            <a:endParaRPr lang="fr-FR" sz="2800" dirty="0">
              <a:latin typeface="Century Gothic"/>
              <a:cs typeface="Century Gothic"/>
            </a:endParaRPr>
          </a:p>
          <a:p>
            <a:pPr eaLnBrk="1" hangingPunct="1"/>
            <a:endParaRPr lang="fr-FR" sz="2800" dirty="0">
              <a:latin typeface="Century Gothic"/>
              <a:cs typeface="Century Gothic"/>
            </a:endParaRPr>
          </a:p>
        </p:txBody>
      </p:sp>
      <p:pic>
        <p:nvPicPr>
          <p:cNvPr id="19459" name="Picture 4" descr="Sep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61" y="2770981"/>
            <a:ext cx="499321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phgl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34" y="692150"/>
            <a:ext cx="2654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49" y="5382419"/>
            <a:ext cx="3051019" cy="1169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1667" y="6012963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</p:spTree>
    <p:extLst>
      <p:ext uri="{BB962C8B-B14F-4D97-AF65-F5344CB8AC3E}">
        <p14:creationId xmlns:p14="http://schemas.microsoft.com/office/powerpoint/2010/main" val="10327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91" y="597512"/>
            <a:ext cx="3288619" cy="4217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0" y="597512"/>
            <a:ext cx="3456760" cy="4124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48" y="597512"/>
            <a:ext cx="3119601" cy="4217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49" y="5382419"/>
            <a:ext cx="3051019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1012982" y="25287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Century Gothic"/>
                <a:cs typeface="Century Gothic"/>
              </a:rPr>
              <a:t>Evolution 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09467" y="2157877"/>
            <a:ext cx="10566400" cy="4114800"/>
          </a:xfrm>
          <a:prstGeom prst="rect">
            <a:avLst/>
          </a:prstGeom>
        </p:spPr>
        <p:txBody>
          <a:bodyPr/>
          <a:lstStyle/>
          <a:p>
            <a:r>
              <a:rPr lang="fr-FR" sz="3200" dirty="0">
                <a:latin typeface="Century Gothic"/>
                <a:cs typeface="Century Gothic"/>
              </a:rPr>
              <a:t>Raideur </a:t>
            </a:r>
          </a:p>
          <a:p>
            <a:r>
              <a:rPr lang="fr-FR" sz="3200" dirty="0" smtClean="0">
                <a:latin typeface="Century Gothic"/>
                <a:cs typeface="Century Gothic"/>
              </a:rPr>
              <a:t>Insensibilité </a:t>
            </a:r>
            <a:r>
              <a:rPr lang="fr-FR" sz="3200" dirty="0">
                <a:latin typeface="Century Gothic"/>
                <a:cs typeface="Century Gothic"/>
              </a:rPr>
              <a:t>cicatricielle </a:t>
            </a:r>
          </a:p>
          <a:p>
            <a:r>
              <a:rPr lang="fr-FR" sz="3200" dirty="0" smtClean="0">
                <a:latin typeface="Century Gothic"/>
                <a:cs typeface="Century Gothic"/>
              </a:rPr>
              <a:t>Paresthésies </a:t>
            </a:r>
            <a:r>
              <a:rPr lang="fr-FR" sz="3200" dirty="0">
                <a:latin typeface="Century Gothic"/>
                <a:cs typeface="Century Gothic"/>
              </a:rPr>
              <a:t>pulpaires </a:t>
            </a:r>
          </a:p>
          <a:p>
            <a:r>
              <a:rPr lang="fr-FR" sz="3200" dirty="0" err="1">
                <a:latin typeface="Century Gothic"/>
                <a:cs typeface="Century Gothic"/>
              </a:rPr>
              <a:t>O</a:t>
            </a:r>
            <a:r>
              <a:rPr lang="fr-FR" sz="3200" dirty="0" err="1" smtClean="0">
                <a:latin typeface="Century Gothic"/>
                <a:cs typeface="Century Gothic"/>
              </a:rPr>
              <a:t>edème</a:t>
            </a:r>
            <a:r>
              <a:rPr lang="fr-FR" sz="3200" dirty="0" smtClean="0">
                <a:latin typeface="Century Gothic"/>
                <a:cs typeface="Century Gothic"/>
              </a:rPr>
              <a:t> </a:t>
            </a:r>
            <a:r>
              <a:rPr lang="fr-FR" sz="3200" dirty="0">
                <a:latin typeface="Century Gothic"/>
                <a:cs typeface="Century Gothic"/>
              </a:rPr>
              <a:t>digital </a:t>
            </a:r>
          </a:p>
          <a:p>
            <a:pPr lvl="1"/>
            <a:r>
              <a:rPr lang="fr-FR" sz="3200" dirty="0">
                <a:latin typeface="Century Gothic"/>
                <a:cs typeface="Century Gothic"/>
              </a:rPr>
              <a:t>3 à 6 mois </a:t>
            </a:r>
          </a:p>
          <a:p>
            <a:pPr lvl="1"/>
            <a:endParaRPr lang="fr-FR" sz="3200" dirty="0">
              <a:latin typeface="Century Gothic"/>
              <a:cs typeface="Century Gothic"/>
            </a:endParaRPr>
          </a:p>
        </p:txBody>
      </p:sp>
      <p:pic>
        <p:nvPicPr>
          <p:cNvPr id="2662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21" y="2011181"/>
            <a:ext cx="6761693" cy="2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5229201"/>
            <a:ext cx="3051019" cy="1169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5724" y="6029426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</p:spTree>
    <p:extLst>
      <p:ext uri="{BB962C8B-B14F-4D97-AF65-F5344CB8AC3E}">
        <p14:creationId xmlns:p14="http://schemas.microsoft.com/office/powerpoint/2010/main" val="6047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 smtClean="0"/>
              <a:t>ARTHRITE DES DOIGTS 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25360"/>
          </a:xfrm>
        </p:spPr>
        <p:txBody>
          <a:bodyPr>
            <a:noAutofit/>
          </a:bodyPr>
          <a:lstStyle/>
          <a:p>
            <a:r>
              <a:rPr lang="fr-FR" sz="2400" dirty="0" smtClean="0"/>
              <a:t>Tableau septique</a:t>
            </a:r>
          </a:p>
          <a:p>
            <a:pPr lvl="1"/>
            <a:r>
              <a:rPr lang="fr-FR" sz="2400" dirty="0"/>
              <a:t>Impotence fonctionnelle totale </a:t>
            </a:r>
            <a:r>
              <a:rPr lang="fr-FR" sz="2400" dirty="0" smtClean="0"/>
              <a:t>++++++++++</a:t>
            </a:r>
            <a:endParaRPr lang="fr-FR" sz="2400" dirty="0"/>
          </a:p>
          <a:p>
            <a:pPr lvl="1"/>
            <a:r>
              <a:rPr lang="fr-FR" sz="2400" dirty="0"/>
              <a:t>Rougeur </a:t>
            </a:r>
          </a:p>
          <a:p>
            <a:pPr lvl="1"/>
            <a:r>
              <a:rPr lang="fr-FR" sz="2400" dirty="0" err="1"/>
              <a:t>Oedeme</a:t>
            </a:r>
            <a:r>
              <a:rPr lang="fr-FR" sz="2400" dirty="0"/>
              <a:t> </a:t>
            </a:r>
          </a:p>
          <a:p>
            <a:r>
              <a:rPr lang="fr-FR" sz="2400" dirty="0" smtClean="0"/>
              <a:t>Morsure coup de poing (dents) piqûre corps </a:t>
            </a:r>
            <a:r>
              <a:rPr lang="fr-FR" sz="2400" dirty="0"/>
              <a:t>é</a:t>
            </a:r>
            <a:r>
              <a:rPr lang="fr-FR" sz="2400" dirty="0" smtClean="0"/>
              <a:t>tranger </a:t>
            </a:r>
          </a:p>
          <a:p>
            <a:r>
              <a:rPr lang="fr-FR" sz="2400" dirty="0" smtClean="0"/>
              <a:t>Urgence chirurgicale </a:t>
            </a:r>
            <a:r>
              <a:rPr lang="fr-FR" sz="2400" dirty="0" err="1" smtClean="0"/>
              <a:t>Staph</a:t>
            </a:r>
            <a:r>
              <a:rPr lang="fr-FR" sz="2400" dirty="0" smtClean="0"/>
              <a:t> </a:t>
            </a:r>
            <a:r>
              <a:rPr lang="fr-FR" sz="2400" dirty="0" err="1" smtClean="0"/>
              <a:t>strepto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 hospitalisation ?</a:t>
            </a:r>
          </a:p>
          <a:p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5229201"/>
            <a:ext cx="3051019" cy="1169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8966" y="6214092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3250" y="4693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9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1267786" y="190853"/>
            <a:ext cx="9905998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>
                <a:latin typeface="Century Gothic"/>
                <a:cs typeface="Century Gothic"/>
              </a:rPr>
              <a:t>Morsure animale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33292" y="2095853"/>
            <a:ext cx="10257367" cy="372427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endParaRPr lang="fr-FR" sz="2400" dirty="0" smtClean="0">
              <a:latin typeface="Century Gothic"/>
              <a:cs typeface="Century Gothic"/>
            </a:endParaRPr>
          </a:p>
          <a:p>
            <a:pPr eaLnBrk="1" hangingPunct="1">
              <a:buFont typeface="Wingdings" charset="0"/>
              <a:buNone/>
            </a:pPr>
            <a:r>
              <a:rPr lang="fr-FR" sz="2400" dirty="0" smtClean="0">
                <a:latin typeface="Century Gothic"/>
                <a:cs typeface="Century Gothic"/>
              </a:rPr>
              <a:t>Toutes </a:t>
            </a:r>
            <a:r>
              <a:rPr lang="fr-FR" sz="2400" dirty="0">
                <a:latin typeface="Century Gothic"/>
                <a:cs typeface="Century Gothic"/>
              </a:rPr>
              <a:t>les morsures sont </a:t>
            </a:r>
            <a:r>
              <a:rPr lang="fr-FR" sz="2400" dirty="0" smtClean="0">
                <a:latin typeface="Century Gothic"/>
                <a:cs typeface="Century Gothic"/>
              </a:rPr>
              <a:t>CHIRURGICALES</a:t>
            </a:r>
          </a:p>
          <a:p>
            <a:pPr eaLnBrk="1" hangingPunct="1">
              <a:buFont typeface="Wingdings" charset="0"/>
              <a:buNone/>
            </a:pPr>
            <a:r>
              <a:rPr lang="fr-FR" sz="2400" dirty="0" smtClean="0">
                <a:latin typeface="Century Gothic"/>
                <a:cs typeface="Century Gothic"/>
              </a:rPr>
              <a:t>Pas les griffures </a:t>
            </a:r>
            <a:endParaRPr lang="fr-FR" sz="2400" dirty="0">
              <a:latin typeface="Century Gothic"/>
              <a:cs typeface="Century Gothic"/>
            </a:endParaRPr>
          </a:p>
          <a:p>
            <a:pPr eaLnBrk="1" hangingPunct="1"/>
            <a:r>
              <a:rPr lang="fr-FR" sz="2400" dirty="0" smtClean="0">
                <a:latin typeface="Century Gothic"/>
                <a:cs typeface="Century Gothic"/>
              </a:rPr>
              <a:t>Chat  </a:t>
            </a:r>
            <a:r>
              <a:rPr lang="fr-FR" sz="2400" dirty="0">
                <a:latin typeface="Century Gothic"/>
                <a:cs typeface="Century Gothic"/>
              </a:rPr>
              <a:t>40% à 80% </a:t>
            </a:r>
            <a:r>
              <a:rPr lang="fr-FR" sz="2400" dirty="0" smtClean="0">
                <a:latin typeface="Century Gothic"/>
                <a:cs typeface="Century Gothic"/>
              </a:rPr>
              <a:t>Chien </a:t>
            </a:r>
            <a:r>
              <a:rPr lang="fr-FR" sz="2400" dirty="0">
                <a:latin typeface="Century Gothic"/>
                <a:cs typeface="Century Gothic"/>
              </a:rPr>
              <a:t>20 à 40</a:t>
            </a:r>
            <a:r>
              <a:rPr lang="fr-FR" sz="2400" dirty="0" smtClean="0">
                <a:latin typeface="Century Gothic"/>
                <a:cs typeface="Century Gothic"/>
              </a:rPr>
              <a:t>%</a:t>
            </a:r>
            <a:endParaRPr lang="fr-FR" sz="2400" dirty="0">
              <a:latin typeface="Century Gothic"/>
              <a:cs typeface="Century Gothic"/>
            </a:endParaRPr>
          </a:p>
          <a:p>
            <a:pPr eaLnBrk="1" hangingPunct="1"/>
            <a:r>
              <a:rPr lang="fr-FR" sz="2400" dirty="0">
                <a:latin typeface="Century Gothic"/>
                <a:cs typeface="Century Gothic"/>
              </a:rPr>
              <a:t>Pas </a:t>
            </a:r>
            <a:r>
              <a:rPr lang="fr-FR" sz="2400" dirty="0" smtClean="0">
                <a:latin typeface="Century Gothic"/>
                <a:cs typeface="Century Gothic"/>
              </a:rPr>
              <a:t>d’antibiotique sans chirurgie </a:t>
            </a:r>
            <a:endParaRPr lang="fr-FR" sz="2400" dirty="0">
              <a:latin typeface="Century Gothic"/>
              <a:cs typeface="Century Gothic"/>
            </a:endParaRPr>
          </a:p>
          <a:p>
            <a:pPr eaLnBrk="1" hangingPunct="1"/>
            <a:r>
              <a:rPr lang="fr-FR" sz="2400" dirty="0" smtClean="0">
                <a:latin typeface="Century Gothic"/>
                <a:cs typeface="Century Gothic"/>
              </a:rPr>
              <a:t>Hospitalisation excision </a:t>
            </a:r>
            <a:r>
              <a:rPr lang="fr-FR" sz="2400" dirty="0">
                <a:latin typeface="Century Gothic"/>
                <a:cs typeface="Century Gothic"/>
              </a:rPr>
              <a:t>et antibiothérapie </a:t>
            </a:r>
          </a:p>
          <a:p>
            <a:pPr eaLnBrk="1" hangingPunct="1"/>
            <a:r>
              <a:rPr lang="fr-FR" sz="2400" dirty="0" smtClean="0">
                <a:latin typeface="Century Gothic"/>
                <a:cs typeface="Century Gothic"/>
              </a:rPr>
              <a:t>Rage ?  </a:t>
            </a:r>
          </a:p>
          <a:p>
            <a:pPr eaLnBrk="1" hangingPunct="1"/>
            <a:r>
              <a:rPr lang="fr-FR" sz="2400" dirty="0" smtClean="0">
                <a:latin typeface="Century Gothic"/>
                <a:cs typeface="Century Gothic"/>
              </a:rPr>
              <a:t>Maladie des griffes du chat </a:t>
            </a:r>
            <a:r>
              <a:rPr lang="fr-FR" sz="2400" dirty="0" err="1" smtClean="0">
                <a:latin typeface="Century Gothic"/>
                <a:cs typeface="Century Gothic"/>
              </a:rPr>
              <a:t>bartonella</a:t>
            </a:r>
            <a:r>
              <a:rPr lang="fr-FR" sz="2400" dirty="0" smtClean="0">
                <a:latin typeface="Century Gothic"/>
                <a:cs typeface="Century Gothic"/>
              </a:rPr>
              <a:t>, Pasteurellose </a:t>
            </a:r>
          </a:p>
          <a:p>
            <a:pPr lvl="1"/>
            <a:r>
              <a:rPr lang="fr-FR" sz="2200" dirty="0" err="1" smtClean="0">
                <a:latin typeface="Century Gothic"/>
                <a:cs typeface="Century Gothic"/>
              </a:rPr>
              <a:t>Peni</a:t>
            </a:r>
            <a:r>
              <a:rPr lang="fr-FR" sz="2200" dirty="0" smtClean="0">
                <a:latin typeface="Century Gothic"/>
                <a:cs typeface="Century Gothic"/>
              </a:rPr>
              <a:t> cyclines</a:t>
            </a:r>
            <a:endParaRPr lang="fr-FR" sz="2200" dirty="0">
              <a:latin typeface="Century Gothic"/>
              <a:cs typeface="Century Gothic"/>
            </a:endParaRPr>
          </a:p>
          <a:p>
            <a:pPr marL="0" indent="0" eaLnBrk="1" hangingPunct="1">
              <a:buNone/>
            </a:pPr>
            <a:endParaRPr lang="fr-FR" sz="2400" dirty="0">
              <a:latin typeface="Century Gothic"/>
              <a:cs typeface="Century Gothic"/>
            </a:endParaRPr>
          </a:p>
        </p:txBody>
      </p:sp>
      <p:pic>
        <p:nvPicPr>
          <p:cNvPr id="20483" name="Picture 4" descr="http://www.institut-main.fr/illustrations/mors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1" y="2429810"/>
            <a:ext cx="4888334" cy="27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81" y="5445225"/>
            <a:ext cx="3051019" cy="11695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5724" y="6029426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53660" y="63644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04285" y="6405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3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1060517" y="-116542"/>
            <a:ext cx="9905998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latin typeface="Century Gothic"/>
                <a:cs typeface="Century Gothic"/>
              </a:rPr>
              <a:t>FASCIITE NECROSANTE </a:t>
            </a:r>
            <a:endParaRPr lang="fr-FR" sz="4400" dirty="0">
              <a:latin typeface="Century Gothic"/>
              <a:cs typeface="Century Gothic"/>
            </a:endParaRPr>
          </a:p>
        </p:txBody>
      </p:sp>
      <p:sp>
        <p:nvSpPr>
          <p:cNvPr id="2150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-417164" y="1444024"/>
            <a:ext cx="4197568" cy="3724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lvl="1" indent="0" eaLnBrk="1" hangingPunct="1">
              <a:buNone/>
            </a:pPr>
            <a:endParaRPr lang="fr-FR" sz="2800" dirty="0">
              <a:latin typeface="Century Gothic"/>
              <a:cs typeface="Century Gothic"/>
            </a:endParaRPr>
          </a:p>
          <a:p>
            <a:pPr lvl="1" eaLnBrk="1" hangingPunct="1"/>
            <a:r>
              <a:rPr lang="fr-FR" sz="2800" dirty="0" smtClean="0">
                <a:latin typeface="Century Gothic"/>
                <a:cs typeface="Century Gothic"/>
              </a:rPr>
              <a:t>Si rare mais si grave 2 à 3 par an </a:t>
            </a:r>
          </a:p>
          <a:p>
            <a:pPr lvl="1" eaLnBrk="1" hangingPunct="1"/>
            <a:r>
              <a:rPr lang="fr-FR" sz="2800" dirty="0" smtClean="0">
                <a:latin typeface="Century Gothic"/>
                <a:cs typeface="Century Gothic"/>
              </a:rPr>
              <a:t>Streptocoque fulgurant </a:t>
            </a:r>
          </a:p>
          <a:p>
            <a:pPr lvl="1" eaLnBrk="1" hangingPunct="1"/>
            <a:r>
              <a:rPr lang="fr-FR" sz="2800" dirty="0" smtClean="0">
                <a:latin typeface="Century Gothic"/>
                <a:cs typeface="Century Gothic"/>
              </a:rPr>
              <a:t>Urgence absolue vitale </a:t>
            </a:r>
          </a:p>
          <a:p>
            <a:pPr lvl="1" eaLnBrk="1" hangingPunct="1"/>
            <a:r>
              <a:rPr lang="fr-FR" sz="2800" dirty="0" smtClean="0">
                <a:latin typeface="Century Gothic"/>
                <a:cs typeface="Century Gothic"/>
              </a:rPr>
              <a:t>Excision large initiale permet la survie</a:t>
            </a:r>
            <a:endParaRPr lang="fr-FR" sz="2600" dirty="0">
              <a:latin typeface="Century Gothic"/>
              <a:cs typeface="Century Gothic"/>
            </a:endParaRPr>
          </a:p>
          <a:p>
            <a:pPr marL="457200" lvl="1" indent="0" eaLnBrk="1" hangingPunct="1">
              <a:buNone/>
            </a:pPr>
            <a:endParaRPr lang="fr-FR" sz="2800" dirty="0">
              <a:latin typeface="Century Gothic"/>
              <a:cs typeface="Century Gothic"/>
            </a:endParaRPr>
          </a:p>
          <a:p>
            <a:pPr eaLnBrk="1" hangingPunct="1"/>
            <a:endParaRPr lang="fr-FR" sz="2800" dirty="0"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229201"/>
            <a:ext cx="3051019" cy="11695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13516" y="38601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00" y="1278142"/>
            <a:ext cx="3031135" cy="2084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46" y="1296836"/>
            <a:ext cx="3141047" cy="2047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9" y="3716017"/>
            <a:ext cx="2233732" cy="27827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82" y="3655115"/>
            <a:ext cx="2178423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288" y="24891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 smtClean="0"/>
              <a:t>CARRé</a:t>
            </a:r>
            <a:r>
              <a:rPr lang="fr-FR" sz="4400" dirty="0" smtClean="0"/>
              <a:t> NOTRE DAME 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288" y="2212292"/>
            <a:ext cx="9905998" cy="3124201"/>
          </a:xfrm>
        </p:spPr>
        <p:txBody>
          <a:bodyPr>
            <a:noAutofit/>
          </a:bodyPr>
          <a:lstStyle/>
          <a:p>
            <a:r>
              <a:rPr lang="fr-FR" sz="2800" dirty="0" smtClean="0"/>
              <a:t>Centre de consultation spécialisé de la main à </a:t>
            </a:r>
            <a:r>
              <a:rPr lang="fr-FR" sz="2800" dirty="0" err="1" smtClean="0"/>
              <a:t>versailles</a:t>
            </a:r>
            <a:endParaRPr lang="fr-FR" sz="2800" dirty="0" smtClean="0"/>
          </a:p>
          <a:p>
            <a:pPr lvl="1"/>
            <a:r>
              <a:rPr lang="fr-FR" sz="2800" dirty="0"/>
              <a:t>Suivi des malades </a:t>
            </a:r>
            <a:r>
              <a:rPr lang="fr-FR" sz="2800" dirty="0" smtClean="0"/>
              <a:t>transférés</a:t>
            </a:r>
            <a:endParaRPr lang="fr-FR" sz="2800" dirty="0"/>
          </a:p>
          <a:p>
            <a:pPr lvl="2"/>
            <a:r>
              <a:rPr lang="fr-FR" sz="2800" dirty="0" err="1"/>
              <a:t>Mignot</a:t>
            </a:r>
            <a:r>
              <a:rPr lang="fr-FR" sz="2800" dirty="0"/>
              <a:t> </a:t>
            </a:r>
          </a:p>
          <a:p>
            <a:pPr lvl="2"/>
            <a:r>
              <a:rPr lang="fr-FR" sz="2800" dirty="0"/>
              <a:t>P2</a:t>
            </a:r>
          </a:p>
          <a:p>
            <a:pPr lvl="2"/>
            <a:r>
              <a:rPr lang="fr-FR" sz="2800" dirty="0"/>
              <a:t>Franciscaines </a:t>
            </a:r>
            <a:endParaRPr lang="fr-FR" sz="2800" dirty="0" smtClean="0"/>
          </a:p>
          <a:p>
            <a:r>
              <a:rPr lang="fr-FR" sz="2800" dirty="0" smtClean="0"/>
              <a:t>Centre futur à </a:t>
            </a:r>
            <a:r>
              <a:rPr lang="fr-FR" sz="2800" dirty="0" err="1" smtClean="0"/>
              <a:t>rambouillet</a:t>
            </a:r>
            <a:r>
              <a:rPr lang="fr-FR" sz="2800" dirty="0" smtClean="0"/>
              <a:t> NON  </a:t>
            </a:r>
            <a:endParaRPr lang="fr-FR" sz="2800" dirty="0"/>
          </a:p>
          <a:p>
            <a:r>
              <a:rPr lang="fr-FR" sz="2800" dirty="0" err="1" smtClean="0"/>
              <a:t>Doctolib</a:t>
            </a:r>
            <a:r>
              <a:rPr lang="fr-FR" sz="2800" dirty="0" smtClean="0"/>
              <a:t> et mon docteur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5162054"/>
            <a:ext cx="3051019" cy="1169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6375" y="6146945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cs typeface="Century Gothic"/>
              </a:rPr>
              <a:t>EPU ORTHOWEST FERME DU MANET JUIN 2018</a:t>
            </a:r>
          </a:p>
        </p:txBody>
      </p:sp>
      <p:pic>
        <p:nvPicPr>
          <p:cNvPr id="8" name="Image 7" descr="Capture d'écran 2018-06-18 19.3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56" y="3062880"/>
            <a:ext cx="5020383" cy="2273613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37910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71" y="124456"/>
            <a:ext cx="11840296" cy="1905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Office </a:t>
            </a:r>
            <a:r>
              <a:rPr lang="fr-FR" sz="4400" dirty="0" err="1" smtClean="0"/>
              <a:t>surgery</a:t>
            </a:r>
            <a:r>
              <a:rPr lang="fr-FR" sz="4400" dirty="0" smtClean="0"/>
              <a:t> En cours d’</a:t>
            </a:r>
            <a:r>
              <a:rPr lang="fr-FR" sz="4400" dirty="0"/>
              <a:t>é</a:t>
            </a:r>
            <a:r>
              <a:rPr lang="fr-FR" sz="4400" dirty="0" smtClean="0"/>
              <a:t>valuation  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854" y="2468522"/>
            <a:ext cx="10019966" cy="2796709"/>
          </a:xfrm>
        </p:spPr>
        <p:txBody>
          <a:bodyPr>
            <a:noAutofit/>
          </a:bodyPr>
          <a:lstStyle/>
          <a:p>
            <a:r>
              <a:rPr lang="fr-FR" dirty="0" smtClean="0"/>
              <a:t>Chirurgie « dans le cabinet de consultation » </a:t>
            </a:r>
            <a:endParaRPr lang="fr-FR" sz="2000" dirty="0" smtClean="0"/>
          </a:p>
          <a:p>
            <a:pPr lvl="1"/>
            <a:r>
              <a:rPr lang="fr-FR" sz="2000" dirty="0" smtClean="0"/>
              <a:t>AL pure - Canal carpien  - doigt </a:t>
            </a:r>
            <a:r>
              <a:rPr lang="fr-FR" sz="2000" dirty="0"/>
              <a:t>à</a:t>
            </a:r>
            <a:r>
              <a:rPr lang="fr-FR" sz="2000" dirty="0" smtClean="0"/>
              <a:t> ressaut </a:t>
            </a:r>
          </a:p>
          <a:p>
            <a:pPr lvl="1"/>
            <a:r>
              <a:rPr lang="fr-FR" sz="2000" dirty="0" smtClean="0"/>
              <a:t>Comme chez le dentiste pas de </a:t>
            </a:r>
            <a:r>
              <a:rPr lang="fr-FR" sz="2000" dirty="0" err="1" smtClean="0"/>
              <a:t>cs</a:t>
            </a:r>
            <a:r>
              <a:rPr lang="fr-FR" sz="2000" dirty="0" smtClean="0"/>
              <a:t> d’anesthésie</a:t>
            </a:r>
          </a:p>
          <a:p>
            <a:r>
              <a:rPr lang="fr-FR" dirty="0" smtClean="0"/>
              <a:t>Promoteur </a:t>
            </a:r>
            <a:r>
              <a:rPr lang="fr-FR" dirty="0" err="1" smtClean="0"/>
              <a:t>seattle</a:t>
            </a:r>
            <a:r>
              <a:rPr lang="fr-FR" dirty="0" smtClean="0"/>
              <a:t> USA paris parc monceau </a:t>
            </a:r>
            <a:endParaRPr lang="fr-FR" dirty="0"/>
          </a:p>
          <a:p>
            <a:r>
              <a:rPr lang="fr-FR" dirty="0" smtClean="0"/>
              <a:t>Prometteur « </a:t>
            </a:r>
            <a:r>
              <a:rPr lang="fr-FR" dirty="0"/>
              <a:t>é</a:t>
            </a:r>
            <a:r>
              <a:rPr lang="fr-FR" dirty="0" smtClean="0"/>
              <a:t>conomie de santé »</a:t>
            </a:r>
          </a:p>
          <a:p>
            <a:pPr lvl="1"/>
            <a:r>
              <a:rPr lang="fr-FR" sz="2000" dirty="0" smtClean="0"/>
              <a:t>Pas de remboursement sécu  </a:t>
            </a:r>
            <a:r>
              <a:rPr lang="fr-FR" sz="2000" dirty="0"/>
              <a:t>é</a:t>
            </a:r>
            <a:r>
              <a:rPr lang="fr-FR" sz="2000" dirty="0" smtClean="0"/>
              <a:t>norme reste à charge </a:t>
            </a:r>
          </a:p>
          <a:p>
            <a:pPr lvl="1"/>
            <a:r>
              <a:rPr lang="fr-FR" sz="2000" dirty="0" smtClean="0"/>
              <a:t>Complications anesthésie (</a:t>
            </a:r>
            <a:r>
              <a:rPr lang="fr-FR" sz="2000" dirty="0" err="1" smtClean="0"/>
              <a:t>algo</a:t>
            </a:r>
            <a:r>
              <a:rPr lang="fr-FR" sz="2000" dirty="0" smtClean="0"/>
              <a:t>, vagale surdosage irréversible en </a:t>
            </a:r>
            <a:r>
              <a:rPr lang="fr-FR" sz="2000" dirty="0" err="1" smtClean="0"/>
              <a:t>anesthesiant</a:t>
            </a:r>
            <a:r>
              <a:rPr lang="fr-FR" sz="2000" dirty="0" smtClean="0"/>
              <a:t>) </a:t>
            </a:r>
          </a:p>
          <a:p>
            <a:pPr lvl="1"/>
            <a:r>
              <a:rPr lang="fr-FR" sz="2000" dirty="0" smtClean="0"/>
              <a:t>PERTE DE MON CONFORT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5162054"/>
            <a:ext cx="3051019" cy="1169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5025" y="6308362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cs typeface="Century Gothic"/>
              </a:rPr>
              <a:t>EPU ORTHOWEST FERME DU MANET JUIN 2018</a:t>
            </a:r>
          </a:p>
        </p:txBody>
      </p:sp>
    </p:spTree>
    <p:extLst>
      <p:ext uri="{BB962C8B-B14F-4D97-AF65-F5344CB8AC3E}">
        <p14:creationId xmlns:p14="http://schemas.microsoft.com/office/powerpoint/2010/main" val="9984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6230" y="15299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 </a:t>
            </a:r>
            <a:r>
              <a:rPr lang="fr-FR" sz="4000" dirty="0" err="1" smtClean="0"/>
              <a:t>Walant</a:t>
            </a:r>
            <a:r>
              <a:rPr lang="fr-FR" sz="4000" dirty="0" smtClean="0"/>
              <a:t> chirurgie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230" y="1739519"/>
            <a:ext cx="10260382" cy="4752839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3600" dirty="0" err="1"/>
              <a:t>W</a:t>
            </a:r>
            <a:r>
              <a:rPr lang="fr-FR" sz="3600" dirty="0" err="1" smtClean="0"/>
              <a:t>alant</a:t>
            </a:r>
            <a:r>
              <a:rPr lang="fr-FR" sz="3600" dirty="0" smtClean="0"/>
              <a:t> chirurgie ou tronculaire basse </a:t>
            </a:r>
          </a:p>
          <a:p>
            <a:pPr lvl="1"/>
            <a:r>
              <a:rPr lang="fr-FR" sz="3600" dirty="0"/>
              <a:t>Chirurgie avec </a:t>
            </a:r>
            <a:r>
              <a:rPr lang="fr-FR" sz="3600" dirty="0" smtClean="0"/>
              <a:t>anesthésie loco régionale sensitive pure  </a:t>
            </a:r>
            <a:r>
              <a:rPr lang="fr-FR" sz="3600" dirty="0"/>
              <a:t>sans garrot </a:t>
            </a:r>
          </a:p>
          <a:p>
            <a:pPr lvl="1"/>
            <a:r>
              <a:rPr lang="fr-FR" sz="3600" dirty="0"/>
              <a:t>Se fait dans tous les </a:t>
            </a:r>
            <a:r>
              <a:rPr lang="fr-FR" sz="3600" dirty="0" err="1"/>
              <a:t>sos</a:t>
            </a:r>
            <a:r>
              <a:rPr lang="fr-FR" sz="3600" dirty="0"/>
              <a:t> mains </a:t>
            </a:r>
            <a:r>
              <a:rPr lang="fr-FR" sz="3600" dirty="0" smtClean="0"/>
              <a:t>depuis….. Longtemps </a:t>
            </a:r>
            <a:endParaRPr lang="fr-FR" sz="3600" dirty="0"/>
          </a:p>
          <a:p>
            <a:pPr marL="0" indent="0">
              <a:buNone/>
            </a:pPr>
            <a:endParaRPr lang="fr-FR" sz="3600" dirty="0" smtClean="0"/>
          </a:p>
          <a:p>
            <a:r>
              <a:rPr lang="fr-FR" sz="3600" dirty="0" smtClean="0"/>
              <a:t>Intérêts et Problèmes</a:t>
            </a:r>
          </a:p>
          <a:p>
            <a:pPr marL="0" indent="0">
              <a:buNone/>
            </a:pPr>
            <a:endParaRPr lang="fr-FR" sz="3600" dirty="0" smtClean="0"/>
          </a:p>
          <a:p>
            <a:pPr lvl="1"/>
            <a:r>
              <a:rPr lang="fr-FR" sz="3600" dirty="0" smtClean="0"/>
              <a:t>Gestion de la douleur post opératoire </a:t>
            </a:r>
          </a:p>
          <a:p>
            <a:pPr lvl="1"/>
            <a:r>
              <a:rPr lang="fr-FR" sz="3600" dirty="0" smtClean="0"/>
              <a:t>Utilité de bouger pendant l’intervention (</a:t>
            </a:r>
            <a:r>
              <a:rPr lang="fr-FR" sz="3600" dirty="0" err="1" smtClean="0"/>
              <a:t>ténolyse</a:t>
            </a:r>
            <a:r>
              <a:rPr lang="fr-FR" sz="3600" dirty="0" smtClean="0"/>
              <a:t> arthrolyse) </a:t>
            </a:r>
          </a:p>
          <a:p>
            <a:pPr lvl="1"/>
            <a:r>
              <a:rPr lang="fr-FR" sz="3600" dirty="0" smtClean="0"/>
              <a:t>Marketing</a:t>
            </a:r>
          </a:p>
          <a:p>
            <a:pPr marL="457200" lvl="1" indent="0">
              <a:buNone/>
            </a:pPr>
            <a:endParaRPr lang="fr-FR" sz="3600" dirty="0" smtClean="0"/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5162054"/>
            <a:ext cx="3051019" cy="1169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9294" y="5962279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cs typeface="Century Gothic"/>
              </a:rPr>
              <a:t>EPU ORTHOWEST FERME DU MANET JUIN 2018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4078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442" y="17053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é</a:t>
            </a:r>
            <a:r>
              <a:rPr lang="fr-FR" sz="4400" dirty="0" err="1" smtClean="0"/>
              <a:t>CHO</a:t>
            </a:r>
            <a:r>
              <a:rPr lang="fr-FR" sz="4400" dirty="0" smtClean="0"/>
              <a:t> CHIRURGIE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639637"/>
            <a:ext cx="9905998" cy="4695764"/>
          </a:xfrm>
        </p:spPr>
        <p:txBody>
          <a:bodyPr>
            <a:noAutofit/>
          </a:bodyPr>
          <a:lstStyle/>
          <a:p>
            <a:r>
              <a:rPr lang="fr-FR" dirty="0" smtClean="0"/>
              <a:t>Petite Chirurgie guidée sous </a:t>
            </a:r>
            <a:r>
              <a:rPr lang="fr-FR" dirty="0"/>
              <a:t>é</a:t>
            </a:r>
            <a:r>
              <a:rPr lang="fr-FR" dirty="0" smtClean="0"/>
              <a:t>chographie </a:t>
            </a:r>
          </a:p>
          <a:p>
            <a:pPr marL="457200" lvl="1" indent="0">
              <a:buNone/>
            </a:pPr>
            <a:r>
              <a:rPr lang="fr-FR" sz="2000" dirty="0" smtClean="0"/>
              <a:t>Diu parc monceau (</a:t>
            </a:r>
            <a:r>
              <a:rPr lang="fr-FR" sz="2000" dirty="0" err="1" smtClean="0"/>
              <a:t>dr</a:t>
            </a:r>
            <a:r>
              <a:rPr lang="fr-FR" sz="2000" dirty="0" smtClean="0"/>
              <a:t> </a:t>
            </a:r>
            <a:r>
              <a:rPr lang="fr-FR" sz="2000" dirty="0" err="1" smtClean="0"/>
              <a:t>falcone</a:t>
            </a:r>
            <a:r>
              <a:rPr lang="fr-FR" sz="2000" dirty="0" smtClean="0"/>
              <a:t> </a:t>
            </a:r>
            <a:r>
              <a:rPr lang="fr-FR" sz="2000" dirty="0" err="1" smtClean="0"/>
              <a:t>dr</a:t>
            </a:r>
            <a:r>
              <a:rPr lang="fr-FR" sz="2000" dirty="0" smtClean="0"/>
              <a:t> </a:t>
            </a:r>
            <a:r>
              <a:rPr lang="fr-FR" sz="2000" dirty="0" err="1" smtClean="0"/>
              <a:t>apard</a:t>
            </a:r>
            <a:r>
              <a:rPr lang="fr-FR" sz="2000" dirty="0" smtClean="0"/>
              <a:t>) </a:t>
            </a:r>
          </a:p>
          <a:p>
            <a:pPr lvl="1"/>
            <a:r>
              <a:rPr lang="fr-FR" sz="2000" dirty="0" smtClean="0"/>
              <a:t>Buts mieux voir les éléments et guider le geste </a:t>
            </a:r>
          </a:p>
          <a:p>
            <a:pPr lvl="1"/>
            <a:r>
              <a:rPr lang="fr-FR" sz="2000" dirty="0" smtClean="0"/>
              <a:t>Endoscopie voie de l’intérieur </a:t>
            </a:r>
          </a:p>
          <a:p>
            <a:pPr lvl="1"/>
            <a:r>
              <a:rPr lang="fr-FR" sz="2000" dirty="0"/>
              <a:t>En cours d </a:t>
            </a:r>
            <a:r>
              <a:rPr lang="fr-FR" sz="2000" dirty="0" smtClean="0"/>
              <a:t>évaluation : encore une méthode pour faire un canal carpien </a:t>
            </a:r>
          </a:p>
          <a:p>
            <a:pPr lvl="2"/>
            <a:r>
              <a:rPr lang="fr-FR" sz="2000" dirty="0" smtClean="0"/>
              <a:t>Mais toutes les techniques donnent les mêmes résultats à long terme </a:t>
            </a:r>
          </a:p>
          <a:p>
            <a:pPr lvl="2"/>
            <a:r>
              <a:rPr lang="fr-FR" sz="2800" dirty="0" smtClean="0"/>
              <a:t>Attente validation scientifique </a:t>
            </a:r>
            <a:r>
              <a:rPr lang="fr-FR" sz="2000" dirty="0" smtClean="0"/>
              <a:t>(étude prospective, niveau III)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81" y="5421854"/>
            <a:ext cx="3051019" cy="1169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4696" y="6222079"/>
            <a:ext cx="506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cs typeface="Century Gothic"/>
              </a:rPr>
              <a:t>EPU ORTHOWEST FERME DU MANET JUIN 2018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5028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1005" y="3345104"/>
            <a:ext cx="8128000" cy="1905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fr-FR" dirty="0">
              <a:latin typeface="Century Gothic"/>
              <a:cs typeface="Century Gothic"/>
            </a:endParaRPr>
          </a:p>
          <a:p>
            <a:pPr eaLnBrk="1" hangingPunct="1">
              <a:buFont typeface="Wingdings" charset="0"/>
              <a:buNone/>
            </a:pPr>
            <a:r>
              <a:rPr lang="fr-FR" dirty="0">
                <a:latin typeface="Century Gothic"/>
                <a:cs typeface="Century Gothic"/>
              </a:rPr>
              <a:t>      </a:t>
            </a:r>
          </a:p>
        </p:txBody>
      </p:sp>
      <p:sp>
        <p:nvSpPr>
          <p:cNvPr id="1433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19667" y="922178"/>
            <a:ext cx="11277600" cy="1143000"/>
          </a:xfrm>
        </p:spPr>
        <p:txBody>
          <a:bodyPr/>
          <a:lstStyle/>
          <a:p>
            <a:pPr eaLnBrk="1" hangingPunct="1"/>
            <a:r>
              <a:rPr lang="fr-FR" b="0" dirty="0">
                <a:latin typeface="Century Gothic"/>
                <a:cs typeface="Century Gothic"/>
              </a:rPr>
              <a:t>INFECTIONS</a:t>
            </a:r>
            <a:r>
              <a:rPr lang="fr-FR" sz="4000" b="0" dirty="0">
                <a:latin typeface="Century Gothic"/>
                <a:cs typeface="Century Gothic"/>
              </a:rPr>
              <a:t> DE LA MAIN</a:t>
            </a:r>
            <a:endParaRPr lang="fr-FR" dirty="0">
              <a:latin typeface="Century Gothic"/>
              <a:cs typeface="Century Gothic"/>
            </a:endParaRPr>
          </a:p>
        </p:txBody>
      </p:sp>
      <p:pic>
        <p:nvPicPr>
          <p:cNvPr id="2056" name="Picture 8" descr="116_1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60" y="2544254"/>
            <a:ext cx="3981295" cy="22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Phleg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1" y="5079736"/>
            <a:ext cx="3635536" cy="16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5577637" y="3322909"/>
            <a:ext cx="57298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	R. CHASSAT </a:t>
            </a:r>
            <a:endParaRPr lang="fr-FR" sz="20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           </a:t>
            </a:r>
            <a:r>
              <a:rPr lang="fr-FR" dirty="0" smtClean="0">
                <a:latin typeface="Century Gothic"/>
                <a:cs typeface="Century Gothic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X. DELPIT  </a:t>
            </a:r>
          </a:p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            N. </a:t>
            </a:r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ROBERT</a:t>
            </a:r>
          </a:p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	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M.VERCOUTERE</a:t>
            </a:r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endParaRPr lang="fr-FR" sz="20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            F. WALLACH </a:t>
            </a:r>
          </a:p>
          <a:p>
            <a:r>
              <a:rPr lang="fr-FR" sz="200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            D. ZBILI</a:t>
            </a:r>
            <a:endParaRPr lang="fr-FR" sz="20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5162054"/>
            <a:ext cx="3051019" cy="11695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1782991" y="6422526"/>
            <a:ext cx="16256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entury Gothic"/>
                <a:cs typeface="Century Gothic"/>
              </a:rPr>
              <a:t>EPU ORTHOWEST FERME DU MANET JUIN 2018</a:t>
            </a:r>
          </a:p>
        </p:txBody>
      </p:sp>
    </p:spTree>
    <p:extLst>
      <p:ext uri="{BB962C8B-B14F-4D97-AF65-F5344CB8AC3E}">
        <p14:creationId xmlns:p14="http://schemas.microsoft.com/office/powerpoint/2010/main" val="5951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1141413" y="22304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Century Gothic"/>
                <a:cs typeface="Century Gothic"/>
              </a:rPr>
              <a:t>Le Panaris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545746" y="2276681"/>
            <a:ext cx="1056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fr-FR" sz="2400" dirty="0" smtClean="0">
              <a:latin typeface="Century Gothic"/>
              <a:cs typeface="Century Gothic"/>
            </a:endParaRPr>
          </a:p>
          <a:p>
            <a:pPr>
              <a:defRPr/>
            </a:pPr>
            <a:endParaRPr lang="fr-FR" sz="2400" dirty="0">
              <a:latin typeface="Century Gothic"/>
              <a:cs typeface="Century Gothic"/>
            </a:endParaRP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Sujet jeune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Mangeurs d’ongles 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2 stades </a:t>
            </a:r>
          </a:p>
          <a:p>
            <a:pPr lvl="1">
              <a:defRPr/>
            </a:pPr>
            <a:r>
              <a:rPr lang="fr-FR" sz="2400" dirty="0" err="1" smtClean="0">
                <a:latin typeface="Century Gothic"/>
                <a:cs typeface="Century Gothic"/>
              </a:rPr>
              <a:t>Phlegmasique</a:t>
            </a:r>
            <a:r>
              <a:rPr lang="fr-FR" sz="2400" dirty="0" smtClean="0">
                <a:latin typeface="Century Gothic"/>
                <a:cs typeface="Century Gothic"/>
              </a:rPr>
              <a:t>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collecté</a:t>
            </a:r>
          </a:p>
          <a:p>
            <a:pPr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Très fréquent </a:t>
            </a:r>
          </a:p>
          <a:p>
            <a:pPr lvl="1">
              <a:defRPr/>
            </a:pPr>
            <a:r>
              <a:rPr lang="fr-FR" sz="2400" dirty="0" smtClean="0">
                <a:latin typeface="Century Gothic"/>
                <a:cs typeface="Century Gothic"/>
              </a:rPr>
              <a:t>En ville </a:t>
            </a:r>
          </a:p>
          <a:p>
            <a:pPr marL="457200" lvl="1" indent="0">
              <a:buFontTx/>
              <a:buNone/>
              <a:defRPr/>
            </a:pPr>
            <a:endParaRPr lang="fr-FR" sz="2400" dirty="0" smtClean="0">
              <a:latin typeface="Century Gothic"/>
              <a:cs typeface="Century Gothic"/>
            </a:endParaRPr>
          </a:p>
          <a:p>
            <a:pPr marL="457200" lvl="1" indent="0">
              <a:buFontTx/>
              <a:buNone/>
              <a:defRPr/>
            </a:pPr>
            <a:endParaRPr lang="fr-FR" sz="2400" dirty="0" smtClean="0">
              <a:latin typeface="Century Gothic"/>
              <a:cs typeface="Century Gothic"/>
            </a:endParaRPr>
          </a:p>
          <a:p>
            <a:pPr lvl="1">
              <a:defRPr/>
            </a:pPr>
            <a:endParaRPr lang="fr-FR" sz="2400" dirty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14" y="1848703"/>
            <a:ext cx="3745813" cy="22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45" y="3987028"/>
            <a:ext cx="3845461" cy="24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9" y="5085185"/>
            <a:ext cx="3051019" cy="11695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21962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28565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>
          <a:xfrm>
            <a:off x="276071" y="767561"/>
            <a:ext cx="11774441" cy="1143000"/>
          </a:xfrm>
        </p:spPr>
        <p:txBody>
          <a:bodyPr>
            <a:noAutofit/>
          </a:bodyPr>
          <a:lstStyle/>
          <a:p>
            <a:pPr eaLnBrk="1" hangingPunct="1"/>
            <a:r>
              <a:rPr lang="fr-FR" sz="4400" dirty="0" smtClean="0">
                <a:latin typeface="Century Gothic"/>
                <a:cs typeface="Century Gothic"/>
              </a:rPr>
              <a:t>Clinique : </a:t>
            </a:r>
            <a:r>
              <a:rPr lang="fr-FR" sz="4400" dirty="0" err="1">
                <a:latin typeface="Century Gothic"/>
                <a:cs typeface="Century Gothic"/>
              </a:rPr>
              <a:t>Phlegmasique</a:t>
            </a:r>
            <a:r>
              <a:rPr lang="fr-FR" sz="4400" dirty="0">
                <a:latin typeface="Century Gothic"/>
                <a:cs typeface="Century Gothic"/>
              </a:rPr>
              <a:t> ou </a:t>
            </a:r>
            <a:r>
              <a:rPr lang="fr-FR" sz="4400" dirty="0" smtClean="0">
                <a:latin typeface="Century Gothic"/>
                <a:cs typeface="Century Gothic"/>
              </a:rPr>
              <a:t>collecté?</a:t>
            </a:r>
            <a:endParaRPr lang="fr-FR" sz="4400" dirty="0">
              <a:latin typeface="Century Gothic"/>
              <a:cs typeface="Century Gothic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1371" y="1557338"/>
            <a:ext cx="1142526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dirty="0" smtClean="0">
              <a:solidFill>
                <a:srgbClr val="FF0000"/>
              </a:solidFill>
              <a:latin typeface="Century Gothic"/>
              <a:ea typeface="+mn-ea"/>
              <a:cs typeface="Century Gothic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fr-FR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  <a:latin typeface="Century Gothic"/>
                <a:cs typeface="Century Gothic"/>
              </a:rPr>
              <a:t>QUAND LE PANARIS DEVIENT CHIRURGICAL: Collection ?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  <a:latin typeface="Century Gothic"/>
                <a:cs typeface="Century Gothic"/>
              </a:rPr>
              <a:t>2 questions suffisent !!!!!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Douleur pulsatile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Insomniante</a:t>
            </a:r>
            <a:endParaRPr lang="fr-FR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  <a:latin typeface="Century Gothic"/>
                <a:cs typeface="Century Gothic"/>
              </a:rPr>
              <a:t>Parfois collection visible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5364" name="Picture 5" descr="DERM-panaris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24" y="3031692"/>
            <a:ext cx="3962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5409767"/>
            <a:ext cx="3051019" cy="11695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251088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2191" y="170325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25079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>
          <a:xfrm>
            <a:off x="912284" y="765175"/>
            <a:ext cx="10363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400" dirty="0" smtClean="0">
                <a:latin typeface="Arial" charset="0"/>
              </a:rPr>
              <a:t>Traitement : </a:t>
            </a:r>
            <a:r>
              <a:rPr lang="fr-FR" sz="4400" b="0" dirty="0">
                <a:latin typeface="Arial" charset="0"/>
              </a:rPr>
              <a:t>PAS DE COLLECTION</a:t>
            </a:r>
            <a:endParaRPr lang="fr-FR" sz="4400" u="sng" dirty="0">
              <a:latin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908175"/>
            <a:ext cx="11074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fr-FR" sz="2400" u="sng" dirty="0">
              <a:latin typeface="Century Gothic"/>
              <a:cs typeface="Century Gothic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3200" b="1" u="sng" dirty="0">
                <a:latin typeface="Century Gothic"/>
                <a:cs typeface="Century Gothic"/>
              </a:rPr>
              <a:t>traitement conservateur</a:t>
            </a:r>
            <a:endParaRPr lang="fr-FR" sz="3200" b="1" dirty="0"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fr-FR" sz="2400" dirty="0"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entury Gothic"/>
                <a:cs typeface="Century Gothic"/>
              </a:rPr>
              <a:t>Bains antiseptiques (dakin DILUE </a:t>
            </a:r>
            <a:r>
              <a:rPr lang="fr-FR" sz="2400" dirty="0" smtClean="0">
                <a:latin typeface="Century Gothic"/>
                <a:cs typeface="Century Gothic"/>
              </a:rPr>
              <a:t>brûlures...</a:t>
            </a:r>
            <a:r>
              <a:rPr lang="fr-FR" sz="2400" dirty="0">
                <a:latin typeface="Century Gothic"/>
                <a:cs typeface="Century Gothic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entury Gothic"/>
                <a:cs typeface="Century Gothic"/>
              </a:rPr>
              <a:t>SURVEILLANCE +++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solidFill>
                  <a:srgbClr val="FF0000"/>
                </a:solidFill>
                <a:latin typeface="Century Gothic"/>
                <a:cs typeface="Century Gothic"/>
              </a:rPr>
              <a:t>Pas </a:t>
            </a:r>
            <a:r>
              <a:rPr lang="fr-FR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d’antibiothérapie </a:t>
            </a:r>
            <a:r>
              <a:rPr lang="fr-FR" sz="2400" dirty="0">
                <a:latin typeface="Century Gothic"/>
                <a:cs typeface="Century Gothic"/>
              </a:rPr>
              <a:t>(</a:t>
            </a:r>
            <a:r>
              <a:rPr lang="fr-FR" sz="2400" dirty="0" smtClean="0">
                <a:latin typeface="Century Gothic"/>
                <a:cs typeface="Century Gothic"/>
              </a:rPr>
              <a:t>masque </a:t>
            </a:r>
            <a:r>
              <a:rPr lang="fr-FR" sz="2400" dirty="0">
                <a:latin typeface="Century Gothic"/>
                <a:cs typeface="Century Gothic"/>
              </a:rPr>
              <a:t>les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2400" dirty="0">
                <a:latin typeface="Century Gothic"/>
                <a:cs typeface="Century Gothic"/>
              </a:rPr>
              <a:t>    </a:t>
            </a:r>
            <a:r>
              <a:rPr lang="fr-FR" sz="2400" dirty="0" smtClean="0">
                <a:latin typeface="Century Gothic"/>
                <a:cs typeface="Century Gothic"/>
              </a:rPr>
              <a:t>signes, décapite l’</a:t>
            </a:r>
            <a:r>
              <a:rPr lang="fr-FR" altLang="ja-JP" sz="2400" dirty="0" smtClean="0">
                <a:latin typeface="Century Gothic"/>
                <a:cs typeface="Century Gothic"/>
              </a:rPr>
              <a:t>infection</a:t>
            </a:r>
            <a:r>
              <a:rPr lang="fr-FR" altLang="ja-JP" sz="2400" dirty="0">
                <a:latin typeface="Century Gothic"/>
                <a:cs typeface="Century Gothic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2400" dirty="0">
                <a:latin typeface="Century Gothic"/>
                <a:cs typeface="Century Gothic"/>
              </a:rPr>
              <a:t>    </a:t>
            </a:r>
            <a:r>
              <a:rPr lang="fr-FR" sz="2400" dirty="0" smtClean="0">
                <a:latin typeface="Century Gothic"/>
                <a:cs typeface="Century Gothic"/>
              </a:rPr>
              <a:t>sélectionne </a:t>
            </a:r>
            <a:r>
              <a:rPr lang="fr-FR" sz="2400" dirty="0">
                <a:latin typeface="Century Gothic"/>
                <a:cs typeface="Century Gothic"/>
              </a:rPr>
              <a:t>les </a:t>
            </a:r>
            <a:r>
              <a:rPr lang="fr-FR" sz="2400" dirty="0" smtClean="0">
                <a:latin typeface="Century Gothic"/>
                <a:cs typeface="Century Gothic"/>
              </a:rPr>
              <a:t>germes)</a:t>
            </a:r>
            <a:endParaRPr lang="fr-FR" sz="2400" dirty="0"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2400" dirty="0">
                <a:solidFill>
                  <a:srgbClr val="FF0000"/>
                </a:solidFill>
                <a:latin typeface="Century Gothic"/>
                <a:cs typeface="Century Gothic"/>
              </a:rPr>
              <a:t>SI </a:t>
            </a:r>
            <a:r>
              <a:rPr lang="fr-FR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COLLECTE </a:t>
            </a:r>
            <a:r>
              <a:rPr lang="fr-FR" sz="2400" dirty="0">
                <a:solidFill>
                  <a:srgbClr val="FF0000"/>
                </a:solidFill>
                <a:latin typeface="Century Gothic"/>
                <a:cs typeface="Century Gothic"/>
              </a:rPr>
              <a:t>CHIRURGICAL: EXCISION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5715001"/>
            <a:ext cx="1198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fr-FR">
              <a:latin typeface="Times New Roman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81" y="5517233"/>
            <a:ext cx="3051019" cy="11695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251088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5441" y="552846"/>
            <a:ext cx="537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entury Gothic"/>
                <a:cs typeface="Century Gothic"/>
              </a:rPr>
              <a:t>SOS main Trappes</a:t>
            </a:r>
          </a:p>
        </p:txBody>
      </p:sp>
    </p:spTree>
    <p:extLst>
      <p:ext uri="{BB962C8B-B14F-4D97-AF65-F5344CB8AC3E}">
        <p14:creationId xmlns:p14="http://schemas.microsoft.com/office/powerpoint/2010/main" val="4570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601</Words>
  <Application>Microsoft Macintosh PowerPoint</Application>
  <PresentationFormat>Grand écran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Calibri</vt:lpstr>
      <vt:lpstr>Century Gothic</vt:lpstr>
      <vt:lpstr>ＭＳ Ｐゴシック</vt:lpstr>
      <vt:lpstr>ＭＳ ゴシック</vt:lpstr>
      <vt:lpstr>Times New Roman</vt:lpstr>
      <vt:lpstr>Wingdings</vt:lpstr>
      <vt:lpstr>Arial</vt:lpstr>
      <vt:lpstr>Maillage</vt:lpstr>
      <vt:lpstr>ACTUALITéS en chirurgie de la main </vt:lpstr>
      <vt:lpstr>CARRé NOTRE DAME </vt:lpstr>
      <vt:lpstr>Office surgery En cours d’évaluation  </vt:lpstr>
      <vt:lpstr> Walant chirurgie </vt:lpstr>
      <vt:lpstr>éCHO CHIRURGIE</vt:lpstr>
      <vt:lpstr>INFECTIONS DE LA MAIN</vt:lpstr>
      <vt:lpstr>Le Panaris</vt:lpstr>
      <vt:lpstr>Clinique : Phlegmasique ou collecté?</vt:lpstr>
      <vt:lpstr>Traitement : PAS DE COLLECTION</vt:lpstr>
      <vt:lpstr>COLLECTE: Traitement chirurgical </vt:lpstr>
      <vt:lpstr>Phlegmon des gaines</vt:lpstr>
      <vt:lpstr>Phlegmon des gaines</vt:lpstr>
      <vt:lpstr>Signes clés </vt:lpstr>
      <vt:lpstr>URGENCE CHIRURGICALE</vt:lpstr>
      <vt:lpstr>Présentation PowerPoint</vt:lpstr>
      <vt:lpstr>Evolution </vt:lpstr>
      <vt:lpstr>ARTHRITE DES DOIGTS </vt:lpstr>
      <vt:lpstr>Morsure animale</vt:lpstr>
      <vt:lpstr>FASCIITE NECROSANTE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20</cp:revision>
  <dcterms:created xsi:type="dcterms:W3CDTF">2018-06-11T12:04:51Z</dcterms:created>
  <dcterms:modified xsi:type="dcterms:W3CDTF">2018-06-20T17:23:41Z</dcterms:modified>
</cp:coreProperties>
</file>